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51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4BBBB-E40E-463B-A40D-FBDFDDC7FFC6}" type="datetimeFigureOut">
              <a:rPr lang="de-DE" smtClean="0"/>
              <a:t>22.01.2013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63127-2356-463B-A8F2-438ADC058D11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4BBBB-E40E-463B-A40D-FBDFDDC7FFC6}" type="datetimeFigureOut">
              <a:rPr lang="de-DE" smtClean="0"/>
              <a:t>22.01.2013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63127-2356-463B-A8F2-438ADC058D11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4BBBB-E40E-463B-A40D-FBDFDDC7FFC6}" type="datetimeFigureOut">
              <a:rPr lang="de-DE" smtClean="0"/>
              <a:t>22.01.2013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63127-2356-463B-A8F2-438ADC058D11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4BBBB-E40E-463B-A40D-FBDFDDC7FFC6}" type="datetimeFigureOut">
              <a:rPr lang="de-DE" smtClean="0"/>
              <a:t>22.01.2013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63127-2356-463B-A8F2-438ADC058D11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4BBBB-E40E-463B-A40D-FBDFDDC7FFC6}" type="datetimeFigureOut">
              <a:rPr lang="de-DE" smtClean="0"/>
              <a:t>22.01.2013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63127-2356-463B-A8F2-438ADC058D11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4BBBB-E40E-463B-A40D-FBDFDDC7FFC6}" type="datetimeFigureOut">
              <a:rPr lang="de-DE" smtClean="0"/>
              <a:t>22.01.2013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63127-2356-463B-A8F2-438ADC058D11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4BBBB-E40E-463B-A40D-FBDFDDC7FFC6}" type="datetimeFigureOut">
              <a:rPr lang="de-DE" smtClean="0"/>
              <a:t>22.01.2013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63127-2356-463B-A8F2-438ADC058D11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4BBBB-E40E-463B-A40D-FBDFDDC7FFC6}" type="datetimeFigureOut">
              <a:rPr lang="de-DE" smtClean="0"/>
              <a:t>22.01.2013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63127-2356-463B-A8F2-438ADC058D11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4BBBB-E40E-463B-A40D-FBDFDDC7FFC6}" type="datetimeFigureOut">
              <a:rPr lang="de-DE" smtClean="0"/>
              <a:t>22.01.2013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63127-2356-463B-A8F2-438ADC058D11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4BBBB-E40E-463B-A40D-FBDFDDC7FFC6}" type="datetimeFigureOut">
              <a:rPr lang="de-DE" smtClean="0"/>
              <a:t>22.01.2013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63127-2356-463B-A8F2-438ADC058D11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4BBBB-E40E-463B-A40D-FBDFDDC7FFC6}" type="datetimeFigureOut">
              <a:rPr lang="de-DE" smtClean="0"/>
              <a:t>22.01.2013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63127-2356-463B-A8F2-438ADC058D11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84BBBB-E40E-463B-A40D-FBDFDDC7FFC6}" type="datetimeFigureOut">
              <a:rPr lang="de-DE" smtClean="0"/>
              <a:t>22.01.2013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663127-2356-463B-A8F2-438ADC058D11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Rom </a:t>
            </a:r>
            <a:br>
              <a:rPr lang="de-DE" dirty="0" smtClean="0"/>
            </a:br>
            <a:r>
              <a:rPr lang="de-DE" dirty="0" smtClean="0"/>
              <a:t>Entstehung und Frühzeit</a:t>
            </a:r>
            <a:endParaRPr lang="de-DE" dirty="0"/>
          </a:p>
        </p:txBody>
      </p:sp>
      <p:pic>
        <p:nvPicPr>
          <p:cNvPr id="4" name="Grafik 3" descr="DSC0137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2010489"/>
          </a:xfrm>
          <a:prstGeom prst="rect">
            <a:avLst/>
          </a:prstGeom>
        </p:spPr>
      </p:pic>
      <p:pic>
        <p:nvPicPr>
          <p:cNvPr id="5" name="Grafik 4" descr="DSC0129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9792" y="3645024"/>
            <a:ext cx="3563888" cy="26729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Mythos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Sagenhafte Gründung:  753 v.Chr.</a:t>
            </a:r>
          </a:p>
          <a:p>
            <a:r>
              <a:rPr lang="de-DE" dirty="0" smtClean="0"/>
              <a:t>Historie: um 1000 v.chr. Schon besiedelt</a:t>
            </a:r>
          </a:p>
          <a:p>
            <a:r>
              <a:rPr lang="de-DE" dirty="0" smtClean="0"/>
              <a:t>Italische Völker: Sabiner, Latiner, Umbrer Etrusker</a:t>
            </a:r>
          </a:p>
          <a:p>
            <a:r>
              <a:rPr lang="de-DE" dirty="0" smtClean="0"/>
              <a:t>Etrusker mächtigstes Volk: Einfluss auf die Römer: Richterstuhl, Purpurmantel, Triumph-</a:t>
            </a:r>
            <a:r>
              <a:rPr lang="de-DE" dirty="0" err="1" smtClean="0"/>
              <a:t>zug</a:t>
            </a:r>
            <a:r>
              <a:rPr lang="de-DE" dirty="0" smtClean="0"/>
              <a:t>, </a:t>
            </a:r>
            <a:r>
              <a:rPr lang="de-DE" dirty="0" err="1" smtClean="0"/>
              <a:t>Gladiatorenspiele</a:t>
            </a:r>
            <a:r>
              <a:rPr lang="de-DE" dirty="0" smtClean="0"/>
              <a:t>, Stadtname Rom=</a:t>
            </a:r>
            <a:r>
              <a:rPr lang="de-DE" dirty="0" err="1" smtClean="0"/>
              <a:t>Ruma</a:t>
            </a:r>
            <a:endParaRPr lang="de-DE" dirty="0" smtClean="0"/>
          </a:p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Herkunft der Römer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Sind  ein von den Göttern  zum Herrschen berufenes Volk: </a:t>
            </a:r>
            <a:r>
              <a:rPr lang="de-DE" dirty="0" err="1" smtClean="0"/>
              <a:t>Aeneas</a:t>
            </a:r>
            <a:r>
              <a:rPr lang="de-DE" dirty="0" smtClean="0"/>
              <a:t>, Romulus</a:t>
            </a:r>
          </a:p>
          <a:p>
            <a:r>
              <a:rPr lang="de-DE" dirty="0" smtClean="0"/>
              <a:t>Zitat von </a:t>
            </a:r>
            <a:r>
              <a:rPr lang="de-DE" dirty="0" err="1" smtClean="0"/>
              <a:t>Iuppiter</a:t>
            </a:r>
            <a:r>
              <a:rPr lang="de-DE" dirty="0" smtClean="0"/>
              <a:t>: „</a:t>
            </a:r>
            <a:r>
              <a:rPr lang="de-DE" i="1" dirty="0" smtClean="0"/>
              <a:t>Ich habe eine Herrschaft ohne Ende gegeben.“</a:t>
            </a:r>
          </a:p>
          <a:p>
            <a:r>
              <a:rPr lang="de-DE" dirty="0" smtClean="0"/>
              <a:t>Stammvater  </a:t>
            </a:r>
            <a:r>
              <a:rPr lang="de-DE" dirty="0" err="1" smtClean="0"/>
              <a:t>Aeneas</a:t>
            </a:r>
            <a:r>
              <a:rPr lang="de-DE" dirty="0" smtClean="0"/>
              <a:t>: Mutter ist Göttin Venus, Romulus: Vater ist Gott Mars</a:t>
            </a:r>
          </a:p>
          <a:p>
            <a:r>
              <a:rPr lang="de-DE" dirty="0" smtClean="0"/>
              <a:t>2 Sagenkreise: Troja ; </a:t>
            </a:r>
            <a:r>
              <a:rPr lang="de-DE" dirty="0"/>
              <a:t>R</a:t>
            </a:r>
            <a:r>
              <a:rPr lang="de-DE" dirty="0" smtClean="0"/>
              <a:t>omulus und Remus</a:t>
            </a: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-43440"/>
            <a:ext cx="6768752" cy="6841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Frühzeit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Zeit der 7 sagenhaften Könige, Beginn Romulus und Ende mit </a:t>
            </a:r>
            <a:r>
              <a:rPr lang="de-DE" dirty="0" err="1" smtClean="0"/>
              <a:t>Tarquinius</a:t>
            </a:r>
            <a:r>
              <a:rPr lang="de-DE" dirty="0" smtClean="0"/>
              <a:t> </a:t>
            </a:r>
            <a:r>
              <a:rPr lang="de-DE" dirty="0" err="1" smtClean="0"/>
              <a:t>Superbus</a:t>
            </a:r>
            <a:endParaRPr lang="de-DE" dirty="0" smtClean="0"/>
          </a:p>
          <a:p>
            <a:r>
              <a:rPr lang="de-DE" dirty="0" smtClean="0"/>
              <a:t>Um 510 Umstellung  auf die Republik, Vertreibung der Familie der </a:t>
            </a:r>
            <a:r>
              <a:rPr lang="de-DE" dirty="0" err="1" smtClean="0"/>
              <a:t>Tarquinier</a:t>
            </a:r>
            <a:r>
              <a:rPr lang="de-DE" dirty="0" smtClean="0"/>
              <a:t> aufgrund eines Verbrechens ( Lucretia)</a:t>
            </a:r>
          </a:p>
          <a:p>
            <a:r>
              <a:rPr lang="de-DE" dirty="0" smtClean="0"/>
              <a:t>Dauer der Republik bis zur Ermordung </a:t>
            </a:r>
            <a:r>
              <a:rPr lang="de-DE" dirty="0" err="1" smtClean="0"/>
              <a:t>Caesars</a:t>
            </a:r>
            <a:endParaRPr lang="de-DE" dirty="0" smtClean="0"/>
          </a:p>
          <a:p>
            <a:r>
              <a:rPr lang="de-DE" dirty="0" smtClean="0"/>
              <a:t>Römische Kaiserzeit ab </a:t>
            </a:r>
            <a:r>
              <a:rPr lang="de-DE" dirty="0" err="1" smtClean="0"/>
              <a:t>Ocatvian</a:t>
            </a:r>
            <a:r>
              <a:rPr lang="de-DE" dirty="0" smtClean="0"/>
              <a:t>/Augustus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icture.yatego.com/images/456da92b7b17a8.5/big_445672-kqh/skulptur-kapitolinische-woelfin-mit-romulus-und-rem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4265512" cy="3140968"/>
          </a:xfrm>
          <a:prstGeom prst="rect">
            <a:avLst/>
          </a:prstGeom>
          <a:noFill/>
        </p:spPr>
      </p:pic>
      <p:sp>
        <p:nvSpPr>
          <p:cNvPr id="5" name="Textfeld 4"/>
          <p:cNvSpPr txBox="1"/>
          <p:nvPr/>
        </p:nvSpPr>
        <p:spPr>
          <a:xfrm>
            <a:off x="4139952" y="1052736"/>
            <a:ext cx="45201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Lupa</a:t>
            </a:r>
            <a:r>
              <a:rPr lang="de-DE" dirty="0" smtClean="0"/>
              <a:t> </a:t>
            </a:r>
            <a:r>
              <a:rPr lang="de-DE" dirty="0" err="1" smtClean="0"/>
              <a:t>Capitolina</a:t>
            </a:r>
            <a:r>
              <a:rPr lang="de-DE" dirty="0" smtClean="0"/>
              <a:t> ist das Wahrzeichen Roms und das Symbol für Macht und Sicherheit</a:t>
            </a:r>
            <a:endParaRPr lang="de-DE" dirty="0"/>
          </a:p>
        </p:txBody>
      </p:sp>
      <p:pic>
        <p:nvPicPr>
          <p:cNvPr id="1028" name="Picture 4" descr="http://www.thomas-golnik.de/orbis/realien/myth/01-aen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68960"/>
            <a:ext cx="5057775" cy="3448051"/>
          </a:xfrm>
          <a:prstGeom prst="rect">
            <a:avLst/>
          </a:prstGeom>
          <a:noFill/>
        </p:spPr>
      </p:pic>
      <p:sp>
        <p:nvSpPr>
          <p:cNvPr id="7" name="Textfeld 6"/>
          <p:cNvSpPr txBox="1"/>
          <p:nvPr/>
        </p:nvSpPr>
        <p:spPr>
          <a:xfrm>
            <a:off x="5292080" y="4221088"/>
            <a:ext cx="33918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Aeneas</a:t>
            </a:r>
            <a:r>
              <a:rPr lang="de-DE" dirty="0" smtClean="0"/>
              <a:t>, </a:t>
            </a:r>
            <a:r>
              <a:rPr lang="de-DE" dirty="0" err="1" smtClean="0"/>
              <a:t>Anchises</a:t>
            </a:r>
            <a:r>
              <a:rPr lang="de-DE" dirty="0" smtClean="0"/>
              <a:t> und </a:t>
            </a:r>
            <a:r>
              <a:rPr lang="de-DE" dirty="0" err="1" smtClean="0"/>
              <a:t>Askanius</a:t>
            </a:r>
            <a:r>
              <a:rPr lang="de-DE" dirty="0" smtClean="0"/>
              <a:t> fliehen aus Troja,</a:t>
            </a:r>
          </a:p>
          <a:p>
            <a:r>
              <a:rPr lang="de-DE" dirty="0" smtClean="0"/>
              <a:t>Relief aus Karthago)</a:t>
            </a:r>
          </a:p>
          <a:p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611560" y="6488668"/>
            <a:ext cx="35205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smtClean="0"/>
              <a:t>http://www.thomas-golnik.de/orbis/realien/myth/01-aen01.jpg</a:t>
            </a:r>
            <a:endParaRPr lang="de-DE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upload.wikimedia.org/wikipedia/commons/thumb/f/f9/Tarquinius-Superbus.jpg/220px-Tarquinius-Superb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3" y="692696"/>
            <a:ext cx="2273585" cy="2232248"/>
          </a:xfrm>
          <a:prstGeom prst="rect">
            <a:avLst/>
          </a:prstGeom>
          <a:noFill/>
        </p:spPr>
      </p:pic>
      <p:sp>
        <p:nvSpPr>
          <p:cNvPr id="5" name="Textfeld 4"/>
          <p:cNvSpPr txBox="1"/>
          <p:nvPr/>
        </p:nvSpPr>
        <p:spPr>
          <a:xfrm>
            <a:off x="3131840" y="908720"/>
            <a:ext cx="50705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Gehört zu den drei etruskischen Könige, war ein Tyrann,</a:t>
            </a:r>
          </a:p>
          <a:p>
            <a:r>
              <a:rPr lang="de-DE" dirty="0"/>
              <a:t>v</a:t>
            </a:r>
            <a:r>
              <a:rPr lang="de-DE" dirty="0" smtClean="0"/>
              <a:t>ertrieben aus Rom, Expansionspolitik, Ausbau der </a:t>
            </a:r>
            <a:r>
              <a:rPr lang="de-DE" dirty="0" err="1" smtClean="0"/>
              <a:t>Cloaca</a:t>
            </a:r>
            <a:r>
              <a:rPr lang="de-DE" dirty="0" smtClean="0"/>
              <a:t> </a:t>
            </a:r>
            <a:r>
              <a:rPr lang="de-DE" dirty="0" err="1" smtClean="0"/>
              <a:t>maxima</a:t>
            </a:r>
            <a:r>
              <a:rPr lang="de-DE" dirty="0" smtClean="0"/>
              <a:t>, Straßenbau , Bau des </a:t>
            </a:r>
            <a:r>
              <a:rPr lang="de-DE" dirty="0" err="1" smtClean="0"/>
              <a:t>Iuppiter</a:t>
            </a:r>
            <a:r>
              <a:rPr lang="de-DE" dirty="0" smtClean="0"/>
              <a:t>-Tempels auf dem Kapitol, Ermordung vieler Adeliger</a:t>
            </a:r>
            <a:endParaRPr lang="de-DE" dirty="0"/>
          </a:p>
        </p:txBody>
      </p:sp>
      <p:pic>
        <p:nvPicPr>
          <p:cNvPr id="18436" name="Picture 4" descr="Datei:Sextus Tarquinius bedrängt Lucretia 16J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2996952"/>
            <a:ext cx="2592288" cy="3677004"/>
          </a:xfrm>
          <a:prstGeom prst="rect">
            <a:avLst/>
          </a:prstGeom>
          <a:noFill/>
        </p:spPr>
      </p:pic>
      <p:sp>
        <p:nvSpPr>
          <p:cNvPr id="7" name="Textfeld 6"/>
          <p:cNvSpPr txBox="1"/>
          <p:nvPr/>
        </p:nvSpPr>
        <p:spPr>
          <a:xfrm>
            <a:off x="4644008" y="3356992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4283968" y="4077072"/>
            <a:ext cx="43615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Die Schändung der Lucretia, 16.Jahrhundert,</a:t>
            </a:r>
          </a:p>
          <a:p>
            <a:r>
              <a:rPr lang="de-DE" dirty="0" smtClean="0"/>
              <a:t>Flämischer Maler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AT" dirty="0" smtClean="0"/>
              <a:t>Die römische Republik</a:t>
            </a:r>
            <a:br>
              <a:rPr lang="de-AT" dirty="0" smtClean="0"/>
            </a:br>
            <a:r>
              <a:rPr lang="de-AT" dirty="0" smtClean="0"/>
              <a:t>SPQR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de-AT" dirty="0" smtClean="0"/>
              <a:t>Gliederung der Gesellschaft in Patrizier, Plebejer und rechtlose Menschen ( Sklaven)</a:t>
            </a:r>
          </a:p>
          <a:p>
            <a:r>
              <a:rPr lang="de-AT" dirty="0" smtClean="0"/>
              <a:t>Patrizier : Geburtsadel, Großgrundbesitzer</a:t>
            </a:r>
          </a:p>
          <a:p>
            <a:r>
              <a:rPr lang="de-AT" dirty="0" smtClean="0"/>
              <a:t>Plebejer: alle Nichtadeligen </a:t>
            </a:r>
            <a:r>
              <a:rPr lang="de-AT" dirty="0" err="1" smtClean="0"/>
              <a:t>bzw.Geldadel</a:t>
            </a:r>
            <a:endParaRPr lang="de-AT" dirty="0" smtClean="0"/>
          </a:p>
          <a:p>
            <a:r>
              <a:rPr lang="de-AT" dirty="0" smtClean="0"/>
              <a:t>Politische Ämter: zuerst nur für die </a:t>
            </a:r>
            <a:r>
              <a:rPr lang="de-AT" dirty="0" err="1" smtClean="0"/>
              <a:t>Patrizier,später</a:t>
            </a:r>
            <a:r>
              <a:rPr lang="de-AT" dirty="0" smtClean="0"/>
              <a:t> auch für die vermögenden Plebejer</a:t>
            </a:r>
          </a:p>
          <a:p>
            <a:r>
              <a:rPr lang="de-AT" dirty="0" smtClean="0"/>
              <a:t>Volk hat Mitspracherecht in der Volksversammlung ( </a:t>
            </a:r>
            <a:r>
              <a:rPr lang="de-AT" dirty="0" err="1" smtClean="0"/>
              <a:t>comitia</a:t>
            </a:r>
            <a:r>
              <a:rPr lang="de-AT" dirty="0" smtClean="0"/>
              <a:t>)</a:t>
            </a:r>
          </a:p>
          <a:p>
            <a:r>
              <a:rPr lang="de-AT" dirty="0" smtClean="0"/>
              <a:t>Frauen : keine politischen Rechte</a:t>
            </a:r>
          </a:p>
          <a:p>
            <a:endParaRPr lang="de-A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2036068" cy="1351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082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Cursus</a:t>
            </a:r>
            <a:r>
              <a:rPr lang="de-AT" dirty="0" smtClean="0"/>
              <a:t> </a:t>
            </a:r>
            <a:r>
              <a:rPr lang="de-AT" dirty="0" err="1" smtClean="0"/>
              <a:t>honorum</a:t>
            </a:r>
            <a:r>
              <a:rPr lang="de-AT" dirty="0" smtClean="0"/>
              <a:t>: Ämterlaufbahn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Genau geregelt nach dem Alter</a:t>
            </a:r>
          </a:p>
          <a:p>
            <a:r>
              <a:rPr lang="de-AT" dirty="0" smtClean="0"/>
              <a:t>Vom niedrigsten Amt zum höchsten, dem Konsulat</a:t>
            </a:r>
          </a:p>
          <a:p>
            <a:r>
              <a:rPr lang="de-AT" dirty="0" smtClean="0"/>
              <a:t>Es gilt: Annuität und </a:t>
            </a:r>
            <a:r>
              <a:rPr lang="de-AT" dirty="0" err="1" smtClean="0"/>
              <a:t>Collegialität</a:t>
            </a:r>
            <a:endParaRPr lang="de-AT" dirty="0" smtClean="0"/>
          </a:p>
          <a:p>
            <a:r>
              <a:rPr lang="de-AT" dirty="0" smtClean="0"/>
              <a:t>Ehrenamt, kein Verdienst!!</a:t>
            </a:r>
          </a:p>
          <a:p>
            <a:r>
              <a:rPr lang="de-AT" dirty="0" smtClean="0"/>
              <a:t>Man muss sich um ein Amt bewerben</a:t>
            </a:r>
          </a:p>
          <a:p>
            <a:r>
              <a:rPr lang="de-AT" dirty="0" smtClean="0"/>
              <a:t>Ämter: </a:t>
            </a:r>
            <a:r>
              <a:rPr lang="de-AT" dirty="0" err="1" smtClean="0"/>
              <a:t>Quaestor</a:t>
            </a:r>
            <a:r>
              <a:rPr lang="de-AT" dirty="0" smtClean="0"/>
              <a:t>, </a:t>
            </a:r>
            <a:r>
              <a:rPr lang="de-AT" dirty="0" err="1" smtClean="0"/>
              <a:t>Aedil</a:t>
            </a:r>
            <a:r>
              <a:rPr lang="de-AT" dirty="0" smtClean="0"/>
              <a:t>, Prätor, </a:t>
            </a:r>
            <a:r>
              <a:rPr lang="de-AT" dirty="0" err="1" smtClean="0"/>
              <a:t>Censor</a:t>
            </a:r>
            <a:r>
              <a:rPr lang="de-AT" dirty="0" smtClean="0"/>
              <a:t>, Pontifex </a:t>
            </a:r>
            <a:r>
              <a:rPr lang="de-AT" dirty="0" err="1" smtClean="0"/>
              <a:t>Maximus</a:t>
            </a:r>
            <a:r>
              <a:rPr lang="de-AT" dirty="0" smtClean="0"/>
              <a:t>, Konsul, Diktator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19827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39" y="116632"/>
            <a:ext cx="6000667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827584" y="5805264"/>
            <a:ext cx="78387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Keine politischen Parteien , kein politisches Programm, sondern die Persönlichkeit</a:t>
            </a:r>
          </a:p>
          <a:p>
            <a:r>
              <a:rPr lang="de-AT" dirty="0"/>
              <a:t>e</a:t>
            </a:r>
            <a:r>
              <a:rPr lang="de-AT" dirty="0" smtClean="0"/>
              <a:t>ines Politikers und sein Lebensstil und Lebenswandel waren bedeutend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43293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334</Words>
  <Application>Microsoft Office PowerPoint</Application>
  <PresentationFormat>Bildschirmpräsentation (4:3)</PresentationFormat>
  <Paragraphs>40</Paragraphs>
  <Slides>9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0" baseType="lpstr">
      <vt:lpstr>Larissa-Design</vt:lpstr>
      <vt:lpstr>Rom  Entstehung und Frühzeit</vt:lpstr>
      <vt:lpstr>Mythos</vt:lpstr>
      <vt:lpstr>Herkunft der Römer</vt:lpstr>
      <vt:lpstr>Frühzeit</vt:lpstr>
      <vt:lpstr>PowerPoint-Präsentation</vt:lpstr>
      <vt:lpstr>PowerPoint-Präsentation</vt:lpstr>
      <vt:lpstr>Die römische Republik SPQR</vt:lpstr>
      <vt:lpstr>Cursus honorum: Ämterlaufbahn</vt:lpstr>
      <vt:lpstr>PowerPoint-Präsentation</vt:lpstr>
    </vt:vector>
  </TitlesOfParts>
  <Company>BG Hallein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  Entstehung und Frühzeit</dc:title>
  <dc:creator>bg</dc:creator>
  <cp:lastModifiedBy>sonja</cp:lastModifiedBy>
  <cp:revision>8</cp:revision>
  <dcterms:created xsi:type="dcterms:W3CDTF">2013-01-22T10:50:06Z</dcterms:created>
  <dcterms:modified xsi:type="dcterms:W3CDTF">2013-01-22T18:11:04Z</dcterms:modified>
</cp:coreProperties>
</file>