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sldIdLst>
    <p:sldId id="292" r:id="rId2"/>
    <p:sldId id="257" r:id="rId3"/>
    <p:sldId id="283" r:id="rId4"/>
    <p:sldId id="268" r:id="rId5"/>
    <p:sldId id="258" r:id="rId6"/>
    <p:sldId id="269" r:id="rId7"/>
    <p:sldId id="277" r:id="rId8"/>
    <p:sldId id="270" r:id="rId9"/>
    <p:sldId id="287" r:id="rId10"/>
    <p:sldId id="288" r:id="rId11"/>
    <p:sldId id="263" r:id="rId12"/>
    <p:sldId id="289" r:id="rId13"/>
    <p:sldId id="264" r:id="rId14"/>
    <p:sldId id="291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98C0-1A6D-425F-88FC-800005E08E5B}" type="datetimeFigureOut">
              <a:rPr lang="de-AT" smtClean="0"/>
              <a:pPr/>
              <a:t>13.06.2014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98B5B-B6BE-4F28-A05E-28DE8B7050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7F459-B57D-4692-AB45-F29FA37E40EA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98B5B-B6BE-4F28-A05E-28DE8B70501A}" type="slidenum">
              <a:rPr lang="de-AT" smtClean="0"/>
              <a:pPr/>
              <a:t>14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1BCFDC-CE00-4C2D-871E-4A7906D997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0ACC4-7A39-49FB-AC2A-464D0A5832E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F4294F-0748-4B5B-ACDE-A9A5657A663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37773-5B35-4CA8-9F16-0877ABB19A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844F9B-E444-4D22-81B5-5C5B6F688D5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1F8A79-6C68-4993-9479-9D87CB816AF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7F3642-BEE6-4D9B-A213-4A0D9B39DCE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8000D-940D-4AA2-A026-B297FA920F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86EF05-085B-493B-B806-20EF637F18D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A5698-C90A-4552-A772-CFD9F3614FF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E78D3D-A7EB-4B19-8A77-1C4CF49805B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ECF9AF-E2A4-48D0-9021-7A6E6C04A30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529804-A6A9-4C53-9688-86CB1850370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st-fuer-alle.de/" TargetMode="External"/><Relationship Id="rId3" Type="http://schemas.openxmlformats.org/officeDocument/2006/relationships/hyperlink" Target="http://www.antikefan.de/kulturen/Minoisch" TargetMode="External"/><Relationship Id="rId7" Type="http://schemas.openxmlformats.org/officeDocument/2006/relationships/hyperlink" Target="http://www.deuframat.de/" TargetMode="External"/><Relationship Id="rId12" Type="http://schemas.openxmlformats.org/officeDocument/2006/relationships/hyperlink" Target="http://www.google.at/url?sa=i&amp;rct=j&amp;q=&amp;esrc=s&amp;source=images&amp;cd=&amp;cad=rja&amp;uact=8&amp;docid=eXg7bvvx2XphnM&amp;tbnid=v4ME_YHtd25M_M:&amp;ved=0CAQQjB0&amp;url=http://de.wikipedia.org/wiki/Europa_(Mythologie)&amp;ei=gl1IU8CrN6_a0QWEz4HwDw&amp;psig=AFQjCNG46d89KBVWYTpZQmlZM1bvRAf5lQ&amp;ust=13973365458277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lahanas.de/" TargetMode="External"/><Relationship Id="rId11" Type="http://schemas.openxmlformats.org/officeDocument/2006/relationships/hyperlink" Target="http://www.google.at/url?sa=i&amp;rct=j&amp;q=&amp;esrc=s&amp;source=images&amp;cd=&amp;cad=rja&amp;uact=8&amp;docid=JE7Zt8OHXFdjKM&amp;tbnid=FNxLmIQXajawZM:&amp;ved=0CAQQjB0&amp;url=http://mein.salzburg.com/fotoblog/reisefoto/2013/04/europa-wird-von-zeus-entfuhrt.html&amp;ei=JF1IU-v8CIaK0AWqzIGQAw&amp;psig=AFQjCNG46d89KBVWYTpZQmlZM1bvRAf5lQ&amp;ust=1397336545827709" TargetMode="External"/><Relationship Id="rId5" Type="http://schemas.openxmlformats.org/officeDocument/2006/relationships/hyperlink" Target="http://www.google.at/url?sa=i&amp;rct=j&amp;q=&amp;esrc=s&amp;source=images&amp;cd=&amp;cad=rja&amp;uact=8&amp;docid=RjT0B61s5zj5ZM&amp;tbnid=Pp9_647yr8BhRM:&amp;ved=0CAQQjB0&amp;url=http://commons.wikimedia.org/wiki/File:Europa_auf_dem_Stier.jpg&amp;ei=B_JGU7TSFOzZ0QX9yoG4Bw&amp;bvm=bv.64542518,d.bGE&amp;psig=AFQjCNFiS0MSQJJnQuWYvODx0yr3kb2jDg&amp;ust=1397244260256296" TargetMode="External"/><Relationship Id="rId10" Type="http://schemas.openxmlformats.org/officeDocument/2006/relationships/hyperlink" Target="http://www.google.at/url?sa=i&amp;rct=j&amp;q=&amp;esrc=s&amp;source=images&amp;cd=&amp;docid=lfLkO55R5dcLTM&amp;tbnid=QZPfhZFolBmaZM:&amp;ved=0CAQQjB0&amp;url=http://www.univie.ac.at/hypertextcreator/europa/site/browse.php?arttyp=k&amp;l1=2&amp;l2=2165&amp;l3=2168&amp;ei=6VxIU5K5Ls-c0wW8qIDAAg&amp;psig=AFQjCNG46d89KBVWYTpZQmlZM1bvRAf5lQ&amp;ust=1397336545827709" TargetMode="External"/><Relationship Id="rId4" Type="http://schemas.openxmlformats.org/officeDocument/2006/relationships/hyperlink" Target="http://www.lsg.musin.de/" TargetMode="External"/><Relationship Id="rId9" Type="http://schemas.openxmlformats.org/officeDocument/2006/relationships/hyperlink" Target="http://www.cicero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548680" y="2564904"/>
            <a:ext cx="6804248" cy="2160239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* Europa</a:t>
            </a:r>
            <a:r>
              <a:rPr lang="de-AT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de-AT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* Cadmus</a:t>
            </a:r>
            <a:b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* minoische Kultur</a:t>
            </a:r>
            <a:b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de-A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(Minos, Minotaurus)</a:t>
            </a:r>
            <a:endParaRPr lang="de-A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2821979" cy="237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8438">
            <a:off x="6423068" y="1268760"/>
            <a:ext cx="28289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7204">
            <a:off x="494016" y="3953599"/>
            <a:ext cx="5465622" cy="288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21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Früheste Hochkultur Europas</a:t>
            </a:r>
          </a:p>
          <a:p>
            <a:r>
              <a:rPr lang="de-AT" dirty="0" smtClean="0"/>
              <a:t>2800 bis 900 v. Chr. </a:t>
            </a:r>
          </a:p>
          <a:p>
            <a:r>
              <a:rPr lang="de-AT" dirty="0" smtClean="0"/>
              <a:t>Nach Minos</a:t>
            </a:r>
          </a:p>
          <a:p>
            <a:r>
              <a:rPr lang="de-AT" dirty="0" smtClean="0"/>
              <a:t>Ägäischer Mittelmeerraum</a:t>
            </a:r>
          </a:p>
          <a:p>
            <a:r>
              <a:rPr lang="de-AT" dirty="0" smtClean="0"/>
              <a:t>Symbole: Stier &amp; Doppelaxt</a:t>
            </a:r>
          </a:p>
          <a:p>
            <a:r>
              <a:rPr lang="de-AT" dirty="0" smtClean="0"/>
              <a:t>Erfanden erste europäische Schriftzeichen</a:t>
            </a:r>
          </a:p>
          <a:p>
            <a:r>
              <a:rPr lang="de-AT" dirty="0" smtClean="0"/>
              <a:t>Gleichberechtigung b. Frauen</a:t>
            </a:r>
          </a:p>
          <a:p>
            <a:r>
              <a:rPr lang="de-AT" dirty="0" smtClean="0"/>
              <a:t>Gemeinwesen &amp; Seehandel </a:t>
            </a:r>
            <a:r>
              <a:rPr lang="de-AT" dirty="0" smtClean="0">
                <a:sym typeface="Wingdings" panose="05000000000000000000" pitchFamily="2" charset="2"/>
              </a:rPr>
              <a:t> Wohlstand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Minoische Kultur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4258">
            <a:off x="5555633" y="1752828"/>
            <a:ext cx="3533015" cy="167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7107" y="4509120"/>
            <a:ext cx="117637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92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1700-1450 v. Chr.</a:t>
            </a:r>
          </a:p>
          <a:p>
            <a:pPr eaLnBrk="1" hangingPunct="1"/>
            <a:r>
              <a:rPr lang="de-AT" smtClean="0"/>
              <a:t>1700 Erdbeben </a:t>
            </a:r>
            <a:r>
              <a:rPr lang="de-AT" smtClean="0">
                <a:sym typeface="Wingdings" charset="2"/>
              </a:rPr>
              <a:t> Paläste zerstört</a:t>
            </a:r>
          </a:p>
          <a:p>
            <a:pPr eaLnBrk="1" hangingPunct="1"/>
            <a:r>
              <a:rPr lang="de-AT" smtClean="0">
                <a:sym typeface="Wingdings" charset="2"/>
              </a:rPr>
              <a:t>Aufbau des Palasts</a:t>
            </a:r>
          </a:p>
          <a:p>
            <a:pPr eaLnBrk="1" hangingPunct="1"/>
            <a:r>
              <a:rPr lang="de-AT" smtClean="0">
                <a:sym typeface="Wingdings" charset="2"/>
              </a:rPr>
              <a:t>Lebensstandard hoch</a:t>
            </a:r>
            <a:endParaRPr lang="de-DE" smtClean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557338"/>
            <a:ext cx="3752850" cy="4205287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Zweite Palastepoche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511222"/>
            <a:ext cx="8229600" cy="4525963"/>
          </a:xfrm>
        </p:spPr>
        <p:txBody>
          <a:bodyPr/>
          <a:lstStyle/>
          <a:p>
            <a:r>
              <a:rPr lang="de-AT" dirty="0" smtClean="0">
                <a:sym typeface="Wingdings" panose="05000000000000000000" pitchFamily="2" charset="2"/>
              </a:rPr>
              <a:t>Eltern: Zeus &amp; Europa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Gattin: Pasiphae 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Tochter: Ariadne</a:t>
            </a:r>
          </a:p>
          <a:p>
            <a:r>
              <a:rPr lang="de-AT" dirty="0" smtClean="0"/>
              <a:t>Opferte nicht den schönen Stier </a:t>
            </a:r>
            <a:r>
              <a:rPr lang="de-AT" sz="2400" dirty="0" smtClean="0">
                <a:sym typeface="Wingdings" panose="05000000000000000000" pitchFamily="2" charset="2"/>
              </a:rPr>
              <a:t></a:t>
            </a:r>
            <a:r>
              <a:rPr lang="de-AT" dirty="0" smtClean="0">
                <a:sym typeface="Wingdings" panose="05000000000000000000" pitchFamily="2" charset="2"/>
              </a:rPr>
              <a:t> Strafe </a:t>
            </a:r>
            <a:r>
              <a:rPr lang="de-AT" sz="2400" dirty="0" smtClean="0">
                <a:sym typeface="Wingdings" panose="05000000000000000000" pitchFamily="2" charset="2"/>
              </a:rPr>
              <a:t></a:t>
            </a:r>
            <a:r>
              <a:rPr lang="de-AT" dirty="0" smtClean="0">
                <a:sym typeface="Wingdings" panose="05000000000000000000" pitchFamily="2" charset="2"/>
              </a:rPr>
              <a:t> Pasiphae &amp; der Stier verlieben sich </a:t>
            </a:r>
            <a:r>
              <a:rPr lang="de-AT" sz="2400" dirty="0" smtClean="0">
                <a:sym typeface="Wingdings" panose="05000000000000000000" pitchFamily="2" charset="2"/>
              </a:rPr>
              <a:t></a:t>
            </a:r>
            <a:r>
              <a:rPr lang="de-AT" dirty="0" smtClean="0">
                <a:sym typeface="Wingdings" panose="05000000000000000000" pitchFamily="2" charset="2"/>
              </a:rPr>
              <a:t> Kind: Minotaurus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Minos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293"/>
          <a:stretch/>
        </p:blipFill>
        <p:spPr bwMode="auto">
          <a:xfrm>
            <a:off x="4644008" y="836712"/>
            <a:ext cx="2671564" cy="23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72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AT" dirty="0" smtClean="0"/>
              <a:t>Ungeheuer mit Menschenleib &amp; Stierkopf</a:t>
            </a:r>
          </a:p>
          <a:p>
            <a:pPr eaLnBrk="1" hangingPunct="1"/>
            <a:r>
              <a:rPr lang="de-AT" dirty="0" smtClean="0"/>
              <a:t>Eltern: </a:t>
            </a:r>
            <a:r>
              <a:rPr lang="de-AT" dirty="0" err="1" smtClean="0"/>
              <a:t>kretische</a:t>
            </a:r>
            <a:r>
              <a:rPr lang="de-AT" dirty="0" smtClean="0"/>
              <a:t> Göttin Pasiphae und der von </a:t>
            </a:r>
            <a:r>
              <a:rPr lang="de-AT" dirty="0" err="1" smtClean="0"/>
              <a:t>Posseidon</a:t>
            </a:r>
            <a:r>
              <a:rPr lang="de-AT" dirty="0" smtClean="0"/>
              <a:t> geschickte Stier</a:t>
            </a:r>
          </a:p>
          <a:p>
            <a:pPr eaLnBrk="1" hangingPunct="1"/>
            <a:r>
              <a:rPr lang="de-AT" dirty="0" smtClean="0"/>
              <a:t>Geburt </a:t>
            </a:r>
            <a:r>
              <a:rPr lang="de-AT" dirty="0" smtClean="0">
                <a:sym typeface="Wingdings" charset="2"/>
              </a:rPr>
              <a:t> Entsetzen und Zorn des Gemahls König Minos  sperrte Minotaurus in ein Labyrinth ein</a:t>
            </a:r>
          </a:p>
          <a:p>
            <a:pPr eaLnBrk="1" hangingPunct="1"/>
            <a:r>
              <a:rPr lang="de-AT" dirty="0" smtClean="0">
                <a:sym typeface="Wingdings" charset="2"/>
              </a:rPr>
              <a:t>Tribut</a:t>
            </a:r>
          </a:p>
          <a:p>
            <a:r>
              <a:rPr lang="de-AT" dirty="0" smtClean="0"/>
              <a:t>Ihm wurden jährlich 7 Mädchen &amp; Jungen geopfert, bis </a:t>
            </a:r>
            <a:r>
              <a:rPr lang="de-AT" dirty="0" err="1" smtClean="0"/>
              <a:t>Theusus</a:t>
            </a:r>
            <a:r>
              <a:rPr lang="de-AT" dirty="0" smtClean="0"/>
              <a:t> ihn tötet</a:t>
            </a:r>
            <a:endParaRPr lang="de-AT" dirty="0" smtClean="0">
              <a:sym typeface="Wingdings" charset="2"/>
            </a:endParaRPr>
          </a:p>
          <a:p>
            <a:pPr eaLnBrk="1" hangingPunct="1"/>
            <a:endParaRPr lang="de-DE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Minotaurus</a:t>
            </a:r>
            <a:endParaRPr lang="de-DE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0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072" y="3861048"/>
            <a:ext cx="278092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AT" sz="3200" dirty="0" smtClean="0"/>
              <a:t>Text: 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Metamorphosen (Ovid)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Hunger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Meyers großes Universallexikon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Brock Haus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>
                <a:hlinkClick r:id="rId3"/>
              </a:rPr>
              <a:t>www.antikefan.de/kulturen/Minoisch</a:t>
            </a:r>
            <a:endParaRPr lang="de-AT" sz="2800" dirty="0" smtClean="0"/>
          </a:p>
          <a:p>
            <a:pPr marL="742950" lvl="2" indent="-342900"/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/>
              <a:t>Bilder:</a:t>
            </a:r>
            <a:endParaRPr lang="de-AT" dirty="0">
              <a:hlinkClick r:id="rId4"/>
            </a:endParaRPr>
          </a:p>
          <a:p>
            <a:pPr lvl="1"/>
            <a:r>
              <a:rPr lang="de-AT" dirty="0">
                <a:hlinkClick r:id="rId4"/>
              </a:rPr>
              <a:t>www.lsg.musin.de</a:t>
            </a:r>
            <a:endParaRPr lang="de-AT" dirty="0"/>
          </a:p>
          <a:p>
            <a:pPr lvl="1"/>
            <a:r>
              <a:rPr lang="de-AT" dirty="0">
                <a:hlinkClick r:id="rId5"/>
              </a:rPr>
              <a:t>commons.wikimedia.org</a:t>
            </a:r>
            <a:endParaRPr lang="de-AT" dirty="0"/>
          </a:p>
          <a:p>
            <a:pPr lvl="1"/>
            <a:r>
              <a:rPr lang="de-AT" dirty="0">
                <a:hlinkClick r:id="rId3"/>
              </a:rPr>
              <a:t>www.antikefan.de/kulturen/Minoisch</a:t>
            </a:r>
            <a:endParaRPr lang="de-AT" dirty="0"/>
          </a:p>
          <a:p>
            <a:pPr lvl="1"/>
            <a:r>
              <a:rPr lang="de-AT" dirty="0">
                <a:hlinkClick r:id="rId6"/>
              </a:rPr>
              <a:t>www.mlahanas.de</a:t>
            </a:r>
            <a:endParaRPr lang="de-AT" dirty="0"/>
          </a:p>
          <a:p>
            <a:pPr lvl="1"/>
            <a:r>
              <a:rPr lang="en-US" dirty="0">
                <a:hlinkClick r:id="rId6"/>
              </a:rPr>
              <a:t>www.mlahanas.de</a:t>
            </a:r>
            <a:endParaRPr lang="en-US" dirty="0"/>
          </a:p>
          <a:p>
            <a:pPr lvl="1"/>
            <a:r>
              <a:rPr lang="de-AT" dirty="0">
                <a:hlinkClick r:id="rId7"/>
              </a:rPr>
              <a:t>www.deuframat.de</a:t>
            </a:r>
            <a:endParaRPr lang="de-AT" dirty="0"/>
          </a:p>
          <a:p>
            <a:pPr lvl="1"/>
            <a:r>
              <a:rPr lang="de-AT" dirty="0">
                <a:hlinkClick r:id="rId8"/>
              </a:rPr>
              <a:t>www.kunst-fuer-alle.de</a:t>
            </a:r>
            <a:endParaRPr lang="de-AT" dirty="0"/>
          </a:p>
          <a:p>
            <a:pPr lvl="1"/>
            <a:r>
              <a:rPr lang="de-AT" dirty="0">
                <a:hlinkClick r:id="rId9"/>
              </a:rPr>
              <a:t>www.cicero.de</a:t>
            </a:r>
            <a:endParaRPr lang="de-AT" dirty="0"/>
          </a:p>
          <a:p>
            <a:pPr lvl="1"/>
            <a:r>
              <a:rPr lang="de-AT" dirty="0">
                <a:hlinkClick r:id="rId10"/>
              </a:rPr>
              <a:t>www.univie.ac.at</a:t>
            </a:r>
            <a:endParaRPr lang="de-AT" dirty="0"/>
          </a:p>
          <a:p>
            <a:pPr lvl="1"/>
            <a:r>
              <a:rPr lang="de-AT" dirty="0">
                <a:hlinkClick r:id="rId11"/>
              </a:rPr>
              <a:t>mein.salzburg.com</a:t>
            </a:r>
            <a:endParaRPr lang="de-AT" dirty="0"/>
          </a:p>
          <a:p>
            <a:pPr lvl="1"/>
            <a:r>
              <a:rPr lang="de-AT" dirty="0">
                <a:hlinkClick r:id="rId12"/>
              </a:rPr>
              <a:t>de.wikipedia.org</a:t>
            </a:r>
            <a:endParaRPr lang="de-AT" dirty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Quellen: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6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Handlung (Europa)</a:t>
            </a:r>
          </a:p>
          <a:p>
            <a:pPr eaLnBrk="1" hangingPunct="1"/>
            <a:r>
              <a:rPr lang="de-AT" smtClean="0"/>
              <a:t>Kadmos</a:t>
            </a:r>
          </a:p>
          <a:p>
            <a:pPr eaLnBrk="1" hangingPunct="1"/>
            <a:r>
              <a:rPr lang="de-AT" smtClean="0"/>
              <a:t>Minoische Kultur</a:t>
            </a:r>
          </a:p>
          <a:p>
            <a:pPr eaLnBrk="1" hangingPunct="1"/>
            <a:r>
              <a:rPr lang="de-AT" smtClean="0"/>
              <a:t>Minos und Minotaurus</a:t>
            </a:r>
          </a:p>
          <a:p>
            <a:pPr eaLnBrk="1" hangingPunct="1"/>
            <a:r>
              <a:rPr lang="de-AT" smtClean="0"/>
              <a:t>Literaturverzeichnis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Inhalt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412775"/>
            <a:ext cx="5940152" cy="5423729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Der </a:t>
            </a:r>
            <a:r>
              <a:rPr lang="de-AT" sz="3000" dirty="0" smtClean="0"/>
              <a:t>Raub der Europa (Rubens)</a:t>
            </a:r>
            <a:endParaRPr lang="de-AT" sz="3000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marL="1828800" lvl="4" indent="0">
              <a:buNone/>
            </a:pPr>
            <a:endParaRPr lang="de-AT" dirty="0"/>
          </a:p>
          <a:p>
            <a:pPr marL="1828800" lvl="4" indent="0">
              <a:buNone/>
            </a:pPr>
            <a:endParaRPr lang="de-AT" sz="2800" dirty="0" smtClean="0"/>
          </a:p>
          <a:p>
            <a:pPr marL="1828800" lvl="4" indent="0">
              <a:buNone/>
            </a:pPr>
            <a:endParaRPr lang="de-AT" sz="2800" dirty="0" smtClean="0"/>
          </a:p>
          <a:p>
            <a:pPr marL="1828800" lvl="4" indent="0">
              <a:buNone/>
            </a:pPr>
            <a:endParaRPr lang="de-AT" sz="2800" dirty="0"/>
          </a:p>
          <a:p>
            <a:pPr marL="1828800" lvl="4" indent="0">
              <a:buNone/>
            </a:pPr>
            <a:endParaRPr lang="de-AT" sz="2800" dirty="0" smtClean="0"/>
          </a:p>
          <a:p>
            <a:pPr marL="1828800" lvl="4" indent="0">
              <a:buNone/>
            </a:pPr>
            <a:endParaRPr lang="de-AT" sz="2800" dirty="0"/>
          </a:p>
          <a:p>
            <a:pPr lvl="7"/>
            <a:endParaRPr lang="de-AT" sz="2900" dirty="0" smtClean="0"/>
          </a:p>
          <a:p>
            <a:pPr lvl="7"/>
            <a:r>
              <a:rPr lang="de-AT" sz="2900" dirty="0" smtClean="0"/>
              <a:t>Europa auf dem </a:t>
            </a:r>
            <a:r>
              <a:rPr lang="de-AT" sz="2900" dirty="0"/>
              <a:t>Stier </a:t>
            </a:r>
            <a:r>
              <a:rPr lang="de-AT" sz="2900" dirty="0" smtClean="0"/>
              <a:t>(</a:t>
            </a:r>
            <a:r>
              <a:rPr lang="de-AT" sz="2900" dirty="0" err="1" smtClean="0"/>
              <a:t>Balen</a:t>
            </a:r>
            <a:r>
              <a:rPr lang="de-AT" sz="2900" dirty="0" smtClean="0"/>
              <a:t>)</a:t>
            </a:r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0032" y="1841930"/>
            <a:ext cx="4038600" cy="4197218"/>
          </a:xfrm>
        </p:spPr>
        <p:txBody>
          <a:bodyPr>
            <a:normAutofit fontScale="92500" lnSpcReduction="10000"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de-AT" sz="3000" dirty="0" smtClean="0"/>
              <a:t>Europa </a:t>
            </a:r>
            <a:r>
              <a:rPr lang="de-AT" sz="3000" dirty="0"/>
              <a:t>(</a:t>
            </a:r>
            <a:r>
              <a:rPr lang="de-AT" sz="3000" dirty="0" err="1"/>
              <a:t>Vouet</a:t>
            </a:r>
            <a:r>
              <a:rPr lang="de-AT" sz="3000" dirty="0"/>
              <a:t>)</a:t>
            </a:r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Gemälde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7291"/>
            <a:ext cx="3672408" cy="320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592288" cy="335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58365"/>
            <a:ext cx="3344060" cy="227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868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96" y="1925213"/>
            <a:ext cx="7675350" cy="4351338"/>
          </a:xfrm>
        </p:spPr>
        <p:txBody>
          <a:bodyPr/>
          <a:lstStyle/>
          <a:p>
            <a:r>
              <a:rPr lang="de-AT" sz="2400" dirty="0" smtClean="0"/>
              <a:t>Tochter des Phönix/Agenor</a:t>
            </a:r>
          </a:p>
          <a:p>
            <a:r>
              <a:rPr lang="de-AT" sz="2400" dirty="0" smtClean="0"/>
              <a:t>Schwester Kadmos</a:t>
            </a:r>
          </a:p>
          <a:p>
            <a:r>
              <a:rPr lang="de-AT" sz="2400" dirty="0" smtClean="0"/>
              <a:t>Mythos: Zeus Stier</a:t>
            </a:r>
            <a:r>
              <a:rPr lang="de-AT" sz="2400" dirty="0" smtClean="0">
                <a:sym typeface="Wingdings" panose="05000000000000000000" pitchFamily="2" charset="2"/>
              </a:rPr>
              <a:t> Entführung nach Kreta</a:t>
            </a:r>
          </a:p>
          <a:p>
            <a:r>
              <a:rPr lang="de-AT" sz="2400" dirty="0" smtClean="0">
                <a:sym typeface="Wingdings" panose="05000000000000000000" pitchFamily="2" charset="2"/>
              </a:rPr>
              <a:t>Söhne: Minos, Rhadamanthys, Sarpedon</a:t>
            </a:r>
          </a:p>
          <a:p>
            <a:r>
              <a:rPr lang="de-AT" sz="2400" dirty="0" smtClean="0">
                <a:sym typeface="Wingdings" panose="05000000000000000000" pitchFamily="2" charset="2"/>
              </a:rPr>
              <a:t>Verheißung Aphrodite Europa</a:t>
            </a:r>
            <a:endParaRPr lang="de-AT" sz="2400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400" dirty="0" smtClean="0"/>
              <a:t>Europa</a:t>
            </a:r>
            <a:endParaRPr lang="de-AT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10" y="282687"/>
            <a:ext cx="2886509" cy="2469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19" y="3289091"/>
            <a:ext cx="2213289" cy="2808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6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Biografie Europa</a:t>
            </a:r>
            <a:endParaRPr lang="de-DE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de-AT" sz="2400" smtClean="0"/>
              <a:t>Tochter phönizischen Königs Agenor</a:t>
            </a:r>
          </a:p>
          <a:p>
            <a:pPr eaLnBrk="1" hangingPunct="1"/>
            <a:r>
              <a:rPr lang="de-AT" sz="2400" smtClean="0"/>
              <a:t>Eltern:</a:t>
            </a:r>
            <a:br>
              <a:rPr lang="de-AT" sz="2400" smtClean="0"/>
            </a:br>
            <a:r>
              <a:rPr lang="de-AT" sz="2400" smtClean="0"/>
              <a:t>-1. Phoinix + Perimede</a:t>
            </a:r>
            <a:br>
              <a:rPr lang="de-AT" sz="2400" smtClean="0"/>
            </a:br>
            <a:r>
              <a:rPr lang="de-AT" sz="2400" smtClean="0"/>
              <a:t>- 2. Telephassa + Agenor</a:t>
            </a:r>
          </a:p>
          <a:p>
            <a:pPr eaLnBrk="1" hangingPunct="1"/>
            <a:r>
              <a:rPr lang="de-AT" sz="2400" smtClean="0"/>
              <a:t>Später mit Astarte gleichgesetzt</a:t>
            </a:r>
          </a:p>
          <a:p>
            <a:pPr eaLnBrk="1" hangingPunct="1"/>
            <a:r>
              <a:rPr lang="de-AT" sz="2400" smtClean="0"/>
              <a:t>3 Söhne: Minos, Rhadomanthys &amp; Sarpedon</a:t>
            </a:r>
          </a:p>
          <a:p>
            <a:pPr eaLnBrk="1" hangingPunct="1"/>
            <a:r>
              <a:rPr lang="de-AT" sz="2400" smtClean="0"/>
              <a:t>Gatte Asterios</a:t>
            </a:r>
          </a:p>
          <a:p>
            <a:pPr eaLnBrk="1" hangingPunct="1"/>
            <a:endParaRPr lang="de-AT" sz="2400" smtClean="0"/>
          </a:p>
          <a:p>
            <a:pPr eaLnBrk="1" hangingPunct="1"/>
            <a:endParaRPr lang="de-DE" sz="2400" smtClean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700213"/>
            <a:ext cx="4038600" cy="2681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de-AT" sz="2000" dirty="0" smtClean="0"/>
          </a:p>
          <a:p>
            <a:r>
              <a:rPr lang="de-AT" sz="2000" dirty="0" smtClean="0">
                <a:solidFill>
                  <a:schemeClr val="accent1">
                    <a:lumMod val="75000"/>
                  </a:schemeClr>
                </a:solidFill>
              </a:rPr>
              <a:t>„miratur Agenore nata, quod tam formosus, quod proelia nulla minetur, sed quamvis mitem metuit contigere primo; mox adit et flores ad candida porrigit ora“</a:t>
            </a:r>
          </a:p>
          <a:p>
            <a:r>
              <a:rPr lang="de-AT" sz="2000" dirty="0" smtClean="0"/>
              <a:t>„Aber trotz seiner Sanftmut fürchtet sie sich zunächst, ihn anzurühren. Bald nächert sie sich ihm und hält ihm Blumen ans schneeweisße Maul.“</a:t>
            </a:r>
            <a:endParaRPr lang="de-AT" sz="2000" dirty="0"/>
          </a:p>
          <a:p>
            <a:r>
              <a:rPr lang="de-AT" sz="2000" dirty="0" smtClean="0">
                <a:solidFill>
                  <a:schemeClr val="accent1">
                    <a:lumMod val="75000"/>
                  </a:schemeClr>
                </a:solidFill>
              </a:rPr>
              <a:t>„cum deus a terra sicoque a litore sensim falsa pedum primis vestigia ponit in undis, inde abit ulterius mediique per aequora ponti fert preadam“</a:t>
            </a:r>
          </a:p>
          <a:p>
            <a:r>
              <a:rPr lang="de-AT" sz="2000" dirty="0" smtClean="0"/>
              <a:t>„Da strebt der Gott allmählich vom Festland und dem trockenen Strand hinweg und setzt seine Füße trügerisch ein wenig ins Wasser; dann entfernt er sich weiter und trägt seine Beute mitten über die Meeresfläche. Sie ängstigt sich und blickt, die Entführte, zum Strand zurück, den sie verlassen hat.“</a:t>
            </a:r>
            <a:endParaRPr lang="de-AT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/>
              <a:t>Europa-Ovid Metamorphosen</a:t>
            </a:r>
            <a:endParaRPr lang="de-AT" sz="3200" dirty="0"/>
          </a:p>
        </p:txBody>
      </p:sp>
    </p:spTree>
    <p:extLst>
      <p:ext uri="{BB962C8B-B14F-4D97-AF65-F5344CB8AC3E}">
        <p14:creationId xmlns="" xmlns:p14="http://schemas.microsoft.com/office/powerpoint/2010/main" val="5239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816480" y="653829"/>
            <a:ext cx="7511040" cy="979303"/>
          </a:xfrm>
          <a:ln/>
        </p:spPr>
        <p:txBody>
          <a:bodyPr tIns="35199"/>
          <a:lstStyle/>
          <a:p>
            <a:pPr algn="l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</a:tabLst>
            </a:pPr>
            <a:r>
              <a:rPr lang="de-DE" dirty="0"/>
              <a:t>Cadmus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80" y="2230795"/>
            <a:ext cx="7511040" cy="3212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 smtClean="0">
                <a:sym typeface="Wingdings" panose="05000000000000000000" pitchFamily="2" charset="2"/>
              </a:rPr>
              <a:t>Sohn des Agenor </a:t>
            </a:r>
          </a:p>
          <a:p>
            <a:r>
              <a:rPr lang="de-AT" sz="2000" dirty="0" smtClean="0">
                <a:sym typeface="Wingdings" panose="05000000000000000000" pitchFamily="2" charset="2"/>
              </a:rPr>
              <a:t>Bruder Europas</a:t>
            </a:r>
          </a:p>
          <a:p>
            <a:r>
              <a:rPr lang="de-AT" sz="2000" dirty="0" smtClean="0">
                <a:sym typeface="Wingdings" panose="05000000000000000000" pitchFamily="2" charset="2"/>
              </a:rPr>
              <a:t>Phönikische Alphabet nach Griechenland</a:t>
            </a:r>
          </a:p>
          <a:p>
            <a:r>
              <a:rPr lang="de-AT" sz="2000" dirty="0" smtClean="0">
                <a:sym typeface="Wingdings" panose="05000000000000000000" pitchFamily="2" charset="2"/>
              </a:rPr>
              <a:t>Mythos: Befehl Vater   Zurückeroberung Europas delphinisches Orakel „Kademia“ (Burg und Stadtkern)Theben  Drache Zähne „Drachenstaat“ 5 überlebende Sparten (thebanische Adelsgeschlechter) 8 Jahre Sklavendienste wegen Drachentötung</a:t>
            </a:r>
          </a:p>
          <a:p>
            <a:r>
              <a:rPr lang="de-AT" sz="2000" dirty="0" smtClean="0">
                <a:sym typeface="Wingdings" panose="05000000000000000000" pitchFamily="2" charset="2"/>
              </a:rPr>
              <a:t>Heirat mit Harmonia (Tochter Ares)</a:t>
            </a:r>
          </a:p>
          <a:p>
            <a:r>
              <a:rPr lang="de-AT" sz="2000" dirty="0" smtClean="0">
                <a:sym typeface="Wingdings" panose="05000000000000000000" pitchFamily="2" charset="2"/>
              </a:rPr>
              <a:t>Illyrien: in Schlangen verwandelt Elysium </a:t>
            </a:r>
          </a:p>
          <a:p>
            <a:r>
              <a:rPr lang="de-AT" sz="2000" dirty="0" smtClean="0">
                <a:sym typeface="Wingdings" panose="05000000000000000000" pitchFamily="2" charset="2"/>
              </a:rPr>
              <a:t>Menschl. Kultur, symbolisch: Kadmos (Kosmos) „sinvolle Ordnung“ + Harmonia „edler Einklang“ </a:t>
            </a:r>
          </a:p>
          <a:p>
            <a:endParaRPr lang="de-AT" sz="2000" dirty="0" smtClean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400" dirty="0" smtClean="0"/>
              <a:t>Kadmos</a:t>
            </a:r>
            <a:endParaRPr lang="de-AT" sz="4400" dirty="0"/>
          </a:p>
        </p:txBody>
      </p:sp>
    </p:spTree>
    <p:extLst>
      <p:ext uri="{BB962C8B-B14F-4D97-AF65-F5344CB8AC3E}">
        <p14:creationId xmlns="" xmlns:p14="http://schemas.microsoft.com/office/powerpoint/2010/main" val="34977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“Cadmus Slays </a:t>
            </a:r>
            <a:r>
              <a:rPr lang="en-US" dirty="0"/>
              <a:t>the </a:t>
            </a:r>
            <a:r>
              <a:rPr lang="en-US" dirty="0" smtClean="0"/>
              <a:t>Dragon”                          (</a:t>
            </a:r>
            <a:r>
              <a:rPr lang="en-US" dirty="0" err="1" smtClean="0"/>
              <a:t>Hendrick</a:t>
            </a:r>
            <a:r>
              <a:rPr lang="en-US" dirty="0" smtClean="0"/>
              <a:t> </a:t>
            </a:r>
            <a:r>
              <a:rPr lang="en-US" dirty="0" err="1" smtClean="0"/>
              <a:t>Goltzius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Cadmus Sowing the Dragon Seeds” </a:t>
            </a:r>
            <a:r>
              <a:rPr lang="en-US" dirty="0" smtClean="0"/>
              <a:t>                     (</a:t>
            </a:r>
            <a:r>
              <a:rPr lang="en-US" dirty="0"/>
              <a:t>Peter Paul Rubens)</a:t>
            </a:r>
            <a:endParaRPr lang="de-AT" dirty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Gemälde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3806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8595"/>
            <a:ext cx="4283825" cy="26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288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Bildschirmpräsentation (4:3)</PresentationFormat>
  <Paragraphs>107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Deimos</vt:lpstr>
      <vt:lpstr>* Europa * Cadmus * minoische Kultur (Minos, Minotaurus)</vt:lpstr>
      <vt:lpstr>Inhalt</vt:lpstr>
      <vt:lpstr>Gemälde</vt:lpstr>
      <vt:lpstr>Europa</vt:lpstr>
      <vt:lpstr>Biografie Europa</vt:lpstr>
      <vt:lpstr>Europa-Ovid Metamorphosen</vt:lpstr>
      <vt:lpstr>Cadmus</vt:lpstr>
      <vt:lpstr>Kadmos</vt:lpstr>
      <vt:lpstr>Gemälde</vt:lpstr>
      <vt:lpstr>Minoische Kultur</vt:lpstr>
      <vt:lpstr>Zweite Palastepoche</vt:lpstr>
      <vt:lpstr>Minos</vt:lpstr>
      <vt:lpstr>Minotaurus</vt:lpstr>
      <vt:lpstr>Quellen:</vt:lpstr>
    </vt:vector>
  </TitlesOfParts>
  <Company>BG Hallein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Mythos: De Europa</dc:title>
  <dc:creator>Schueler</dc:creator>
  <cp:lastModifiedBy>lehrer</cp:lastModifiedBy>
  <cp:revision>12</cp:revision>
  <dcterms:created xsi:type="dcterms:W3CDTF">2014-04-02T18:48:34Z</dcterms:created>
  <dcterms:modified xsi:type="dcterms:W3CDTF">2014-06-13T06:18:04Z</dcterms:modified>
</cp:coreProperties>
</file>