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"/>
  </p:notesMasterIdLst>
  <p:sldIdLst>
    <p:sldId id="271" r:id="rId2"/>
    <p:sldId id="272" r:id="rId3"/>
    <p:sldId id="273" r:id="rId4"/>
    <p:sldId id="274" r:id="rId5"/>
    <p:sldId id="284" r:id="rId6"/>
    <p:sldId id="291" r:id="rId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2" autoAdjust="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98C0-1A6D-425F-88FC-800005E08E5B}" type="datetimeFigureOut">
              <a:rPr lang="de-AT" smtClean="0"/>
              <a:pPr/>
              <a:t>13.06.2014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98B5B-B6BE-4F28-A05E-28DE8B70501A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98B5B-B6BE-4F28-A05E-28DE8B70501A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1BCFDC-CE00-4C2D-871E-4A7906D997A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D0ACC4-7A39-49FB-AC2A-464D0A5832E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F4294F-0748-4B5B-ACDE-A9A5657A663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844F9B-E444-4D22-81B5-5C5B6F688D5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1F8A79-6C68-4993-9479-9D87CB816AF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7F3642-BEE6-4D9B-A213-4A0D9B39DCE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F8000D-940D-4AA2-A026-B297FA920F1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86EF05-085B-493B-B806-20EF637F18D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DA5698-C90A-4552-A772-CFD9F3614FF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E78D3D-A7EB-4B19-8A77-1C4CF49805B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4ECF9AF-E2A4-48D0-9021-7A6E6C04A30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529804-A6A9-4C53-9688-86CB1850370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nst-fuer-alle.de/" TargetMode="External"/><Relationship Id="rId3" Type="http://schemas.openxmlformats.org/officeDocument/2006/relationships/hyperlink" Target="http://www.antikefan.de/kulturen/Minoisch" TargetMode="External"/><Relationship Id="rId7" Type="http://schemas.openxmlformats.org/officeDocument/2006/relationships/hyperlink" Target="http://www.deuframat.de/" TargetMode="External"/><Relationship Id="rId12" Type="http://schemas.openxmlformats.org/officeDocument/2006/relationships/hyperlink" Target="http://www.google.at/url?sa=i&amp;rct=j&amp;q=&amp;esrc=s&amp;source=images&amp;cd=&amp;cad=rja&amp;uact=8&amp;docid=eXg7bvvx2XphnM&amp;tbnid=v4ME_YHtd25M_M:&amp;ved=0CAQQjB0&amp;url=http://de.wikipedia.org/wiki/Europa_(Mythologie)&amp;ei=gl1IU8CrN6_a0QWEz4HwDw&amp;psig=AFQjCNG46d89KBVWYTpZQmlZM1bvRAf5lQ&amp;ust=139733654582770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lahanas.de/" TargetMode="External"/><Relationship Id="rId11" Type="http://schemas.openxmlformats.org/officeDocument/2006/relationships/hyperlink" Target="http://www.google.at/url?sa=i&amp;rct=j&amp;q=&amp;esrc=s&amp;source=images&amp;cd=&amp;cad=rja&amp;uact=8&amp;docid=JE7Zt8OHXFdjKM&amp;tbnid=FNxLmIQXajawZM:&amp;ved=0CAQQjB0&amp;url=http://mein.salzburg.com/fotoblog/reisefoto/2013/04/europa-wird-von-zeus-entfuhrt.html&amp;ei=JF1IU-v8CIaK0AWqzIGQAw&amp;psig=AFQjCNG46d89KBVWYTpZQmlZM1bvRAf5lQ&amp;ust=1397336545827709" TargetMode="External"/><Relationship Id="rId5" Type="http://schemas.openxmlformats.org/officeDocument/2006/relationships/hyperlink" Target="http://www.google.at/url?sa=i&amp;rct=j&amp;q=&amp;esrc=s&amp;source=images&amp;cd=&amp;cad=rja&amp;uact=8&amp;docid=RjT0B61s5zj5ZM&amp;tbnid=Pp9_647yr8BhRM:&amp;ved=0CAQQjB0&amp;url=http://commons.wikimedia.org/wiki/File:Europa_auf_dem_Stier.jpg&amp;ei=B_JGU7TSFOzZ0QX9yoG4Bw&amp;bvm=bv.64542518,d.bGE&amp;psig=AFQjCNFiS0MSQJJnQuWYvODx0yr3kb2jDg&amp;ust=1397244260256296" TargetMode="External"/><Relationship Id="rId10" Type="http://schemas.openxmlformats.org/officeDocument/2006/relationships/hyperlink" Target="http://www.google.at/url?sa=i&amp;rct=j&amp;q=&amp;esrc=s&amp;source=images&amp;cd=&amp;docid=lfLkO55R5dcLTM&amp;tbnid=QZPfhZFolBmaZM:&amp;ved=0CAQQjB0&amp;url=http://www.univie.ac.at/hypertextcreator/europa/site/browse.php?arttyp=k&amp;l1=2&amp;l2=2165&amp;l3=2168&amp;ei=6VxIU5K5Ls-c0wW8qIDAAg&amp;psig=AFQjCNG46d89KBVWYTpZQmlZM1bvRAf5lQ&amp;ust=1397336545827709" TargetMode="External"/><Relationship Id="rId4" Type="http://schemas.openxmlformats.org/officeDocument/2006/relationships/hyperlink" Target="http://www.lsg.musin.de/" TargetMode="External"/><Relationship Id="rId9" Type="http://schemas.openxmlformats.org/officeDocument/2006/relationships/hyperlink" Target="http://www.cicero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000" dirty="0" smtClean="0"/>
              <a:t>Vasenbilder </a:t>
            </a:r>
          </a:p>
          <a:p>
            <a:r>
              <a:rPr lang="de-AT" sz="2000" dirty="0" smtClean="0"/>
              <a:t>Attische Amphora </a:t>
            </a:r>
          </a:p>
          <a:p>
            <a:r>
              <a:rPr lang="de-AT" sz="2000" dirty="0" smtClean="0"/>
              <a:t>„Kadmos Kampf mit Drachen“ </a:t>
            </a:r>
          </a:p>
          <a:p>
            <a:r>
              <a:rPr lang="de-AT" sz="2000" dirty="0" smtClean="0"/>
              <a:t>New York, Metrop. Museum</a:t>
            </a:r>
            <a:endParaRPr lang="de-AT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dirty="0" smtClean="0"/>
              <a:t>Nachgeschichte</a:t>
            </a:r>
            <a:endParaRPr lang="de-AT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744" y="1825625"/>
            <a:ext cx="4750628" cy="4611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90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60648"/>
            <a:ext cx="7675350" cy="4351338"/>
          </a:xfrm>
        </p:spPr>
        <p:txBody>
          <a:bodyPr/>
          <a:lstStyle/>
          <a:p>
            <a:r>
              <a:rPr lang="de-AT" sz="2000" dirty="0" smtClean="0"/>
              <a:t>Gemälde </a:t>
            </a:r>
          </a:p>
          <a:p>
            <a:r>
              <a:rPr lang="de-AT" sz="2000" dirty="0" smtClean="0"/>
              <a:t>„Drache frisst Leute Des </a:t>
            </a:r>
            <a:r>
              <a:rPr lang="de-AT" sz="2000" dirty="0"/>
              <a:t>Kadmos“</a:t>
            </a:r>
          </a:p>
          <a:p>
            <a:r>
              <a:rPr lang="de-AT" sz="2000" dirty="0" smtClean="0"/>
              <a:t>Cornelis van Haarlem (1562-1636)</a:t>
            </a:r>
            <a:endParaRPr lang="de-AT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4028868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85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 smtClean="0"/>
              <a:t>Roman </a:t>
            </a:r>
          </a:p>
          <a:p>
            <a:r>
              <a:rPr lang="de-AT" sz="2400" dirty="0" smtClean="0"/>
              <a:t>„Kadmos und Harmonia“</a:t>
            </a:r>
          </a:p>
          <a:p>
            <a:r>
              <a:rPr lang="de-AT" sz="2400" dirty="0" smtClean="0"/>
              <a:t>Cheraskow (1768)</a:t>
            </a:r>
            <a:endParaRPr lang="de-AT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dirty="0" smtClean="0"/>
              <a:t>Literatur</a:t>
            </a:r>
            <a:endParaRPr lang="de-AT" sz="4800" dirty="0"/>
          </a:p>
        </p:txBody>
      </p:sp>
    </p:spTree>
    <p:extLst>
      <p:ext uri="{BB962C8B-B14F-4D97-AF65-F5344CB8AC3E}">
        <p14:creationId xmlns="" xmlns:p14="http://schemas.microsoft.com/office/powerpoint/2010/main" val="94113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dirty="0" smtClean="0"/>
              <a:t>„Cadmus et Harmonie“</a:t>
            </a:r>
          </a:p>
          <a:p>
            <a:r>
              <a:rPr lang="de-AT" sz="2400" dirty="0" smtClean="0"/>
              <a:t>J.B. Lully </a:t>
            </a:r>
          </a:p>
          <a:p>
            <a:endParaRPr lang="de-AT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800" dirty="0" smtClean="0"/>
              <a:t>Opern</a:t>
            </a:r>
            <a:endParaRPr lang="de-AT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46" y="365125"/>
            <a:ext cx="2417276" cy="4834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3284201" cy="29338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47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80112" y="620688"/>
            <a:ext cx="3337011" cy="320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Andere bildende Kunst</a:t>
            </a:r>
            <a:endParaRPr lang="de-AT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5976" y="6369138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39" b="99355" l="1567" r="949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737894" cy="357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17" b="26768"/>
          <a:stretch/>
        </p:blipFill>
        <p:spPr bwMode="auto">
          <a:xfrm rot="665091">
            <a:off x="3105983" y="3934050"/>
            <a:ext cx="3985118" cy="23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531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AT" sz="3200" dirty="0" smtClean="0"/>
              <a:t>Text: </a:t>
            </a:r>
          </a:p>
          <a:p>
            <a:pPr marL="857250" lvl="2" indent="-457200">
              <a:buFont typeface="Symbol" panose="05050102010706020507" pitchFamily="18" charset="2"/>
              <a:buChar char="-"/>
            </a:pPr>
            <a:r>
              <a:rPr lang="de-AT" sz="2800" dirty="0" smtClean="0"/>
              <a:t>Metamorphosen (Ovid)</a:t>
            </a:r>
          </a:p>
          <a:p>
            <a:pPr marL="857250" lvl="2" indent="-457200">
              <a:buFont typeface="Symbol" panose="05050102010706020507" pitchFamily="18" charset="2"/>
              <a:buChar char="-"/>
            </a:pPr>
            <a:r>
              <a:rPr lang="de-AT" sz="2800" dirty="0" smtClean="0"/>
              <a:t>Hunger</a:t>
            </a:r>
          </a:p>
          <a:p>
            <a:pPr marL="857250" lvl="2" indent="-457200">
              <a:buFont typeface="Symbol" panose="05050102010706020507" pitchFamily="18" charset="2"/>
              <a:buChar char="-"/>
            </a:pPr>
            <a:r>
              <a:rPr lang="de-AT" sz="2800" dirty="0" smtClean="0"/>
              <a:t>Meyers großes Universallexikon</a:t>
            </a:r>
          </a:p>
          <a:p>
            <a:pPr marL="857250" lvl="2" indent="-457200">
              <a:buFont typeface="Symbol" panose="05050102010706020507" pitchFamily="18" charset="2"/>
              <a:buChar char="-"/>
            </a:pPr>
            <a:r>
              <a:rPr lang="de-AT" sz="2800" dirty="0" smtClean="0"/>
              <a:t>Brock Haus</a:t>
            </a:r>
          </a:p>
          <a:p>
            <a:pPr marL="857250" lvl="2" indent="-457200">
              <a:buFont typeface="Symbol" panose="05050102010706020507" pitchFamily="18" charset="2"/>
              <a:buChar char="-"/>
            </a:pPr>
            <a:r>
              <a:rPr lang="de-AT" sz="2800" dirty="0" smtClean="0">
                <a:hlinkClick r:id="rId3"/>
              </a:rPr>
              <a:t>www.antikefan.de/kulturen/Minoisch</a:t>
            </a:r>
            <a:endParaRPr lang="de-AT" sz="2800" dirty="0" smtClean="0"/>
          </a:p>
          <a:p>
            <a:pPr marL="742950" lvl="2" indent="-342900"/>
            <a:endParaRPr lang="de-AT" dirty="0" smtClean="0"/>
          </a:p>
          <a:p>
            <a:endParaRPr lang="de-AT" dirty="0" smtClean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/>
              <a:t>Bilder:</a:t>
            </a:r>
            <a:endParaRPr lang="de-AT" dirty="0">
              <a:hlinkClick r:id="rId4"/>
            </a:endParaRPr>
          </a:p>
          <a:p>
            <a:pPr lvl="1"/>
            <a:r>
              <a:rPr lang="de-AT" dirty="0">
                <a:hlinkClick r:id="rId4"/>
              </a:rPr>
              <a:t>www.lsg.musin.de</a:t>
            </a:r>
            <a:endParaRPr lang="de-AT" dirty="0"/>
          </a:p>
          <a:p>
            <a:pPr lvl="1"/>
            <a:r>
              <a:rPr lang="de-AT" dirty="0">
                <a:hlinkClick r:id="rId5"/>
              </a:rPr>
              <a:t>commons.wikimedia.org</a:t>
            </a:r>
            <a:endParaRPr lang="de-AT" dirty="0"/>
          </a:p>
          <a:p>
            <a:pPr lvl="1"/>
            <a:r>
              <a:rPr lang="de-AT" dirty="0">
                <a:hlinkClick r:id="rId3"/>
              </a:rPr>
              <a:t>www.antikefan.de/kulturen/Minoisch</a:t>
            </a:r>
            <a:endParaRPr lang="de-AT" dirty="0"/>
          </a:p>
          <a:p>
            <a:pPr lvl="1"/>
            <a:r>
              <a:rPr lang="de-AT" dirty="0">
                <a:hlinkClick r:id="rId6"/>
              </a:rPr>
              <a:t>www.mlahanas.de</a:t>
            </a:r>
            <a:endParaRPr lang="de-AT" dirty="0"/>
          </a:p>
          <a:p>
            <a:pPr lvl="1"/>
            <a:r>
              <a:rPr lang="en-US" dirty="0">
                <a:hlinkClick r:id="rId6"/>
              </a:rPr>
              <a:t>www.mlahanas.de</a:t>
            </a:r>
            <a:endParaRPr lang="en-US" dirty="0"/>
          </a:p>
          <a:p>
            <a:pPr lvl="1"/>
            <a:r>
              <a:rPr lang="de-AT" dirty="0">
                <a:hlinkClick r:id="rId7"/>
              </a:rPr>
              <a:t>www.deuframat.de</a:t>
            </a:r>
            <a:endParaRPr lang="de-AT" dirty="0"/>
          </a:p>
          <a:p>
            <a:pPr lvl="1"/>
            <a:r>
              <a:rPr lang="de-AT" dirty="0">
                <a:hlinkClick r:id="rId8"/>
              </a:rPr>
              <a:t>www.kunst-fuer-alle.de</a:t>
            </a:r>
            <a:endParaRPr lang="de-AT" dirty="0"/>
          </a:p>
          <a:p>
            <a:pPr lvl="1"/>
            <a:r>
              <a:rPr lang="de-AT" dirty="0">
                <a:hlinkClick r:id="rId9"/>
              </a:rPr>
              <a:t>www.cicero.de</a:t>
            </a:r>
            <a:endParaRPr lang="de-AT" dirty="0"/>
          </a:p>
          <a:p>
            <a:pPr lvl="1"/>
            <a:r>
              <a:rPr lang="de-AT" dirty="0">
                <a:hlinkClick r:id="rId10"/>
              </a:rPr>
              <a:t>www.univie.ac.at</a:t>
            </a:r>
            <a:endParaRPr lang="de-AT" dirty="0"/>
          </a:p>
          <a:p>
            <a:pPr lvl="1"/>
            <a:r>
              <a:rPr lang="de-AT" dirty="0">
                <a:hlinkClick r:id="rId11"/>
              </a:rPr>
              <a:t>mein.salzburg.com</a:t>
            </a:r>
            <a:endParaRPr lang="de-AT" dirty="0"/>
          </a:p>
          <a:p>
            <a:pPr lvl="1"/>
            <a:r>
              <a:rPr lang="de-AT" dirty="0">
                <a:hlinkClick r:id="rId12"/>
              </a:rPr>
              <a:t>de.wikipedia.org</a:t>
            </a:r>
            <a:endParaRPr lang="de-AT" dirty="0"/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Quellen:</a:t>
            </a:r>
            <a:endParaRPr lang="de-AT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69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</Words>
  <Application>Microsoft Office PowerPoint</Application>
  <PresentationFormat>Bildschirmpräsentation 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Deimos</vt:lpstr>
      <vt:lpstr>Nachgeschichte</vt:lpstr>
      <vt:lpstr>Folie 2</vt:lpstr>
      <vt:lpstr>Literatur</vt:lpstr>
      <vt:lpstr>Opern</vt:lpstr>
      <vt:lpstr>Andere bildende Kunst</vt:lpstr>
      <vt:lpstr>Quellen:</vt:lpstr>
    </vt:vector>
  </TitlesOfParts>
  <Company>BG Hallein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Mythos: De Europa</dc:title>
  <dc:creator>Schueler</dc:creator>
  <cp:lastModifiedBy>lehrer</cp:lastModifiedBy>
  <cp:revision>13</cp:revision>
  <dcterms:created xsi:type="dcterms:W3CDTF">2014-04-02T18:48:34Z</dcterms:created>
  <dcterms:modified xsi:type="dcterms:W3CDTF">2014-06-13T06:20:46Z</dcterms:modified>
</cp:coreProperties>
</file>