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51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2F18B288-7150-4879-8F3A-887DC7199566}" type="datetimeFigureOut">
              <a:rPr lang="de-AT" smtClean="0"/>
              <a:t>27.10.2014</a:t>
            </a:fld>
            <a:endParaRPr lang="de-AT"/>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de-AT"/>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C3D15243-45F9-450E-BF77-413F95645CE7}" type="slidenum">
              <a:rPr lang="de-AT" smtClean="0"/>
              <a:t>‹Nr.›</a:t>
            </a:fld>
            <a:endParaRPr lang="de-AT"/>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2F18B288-7150-4879-8F3A-887DC7199566}" type="datetimeFigureOut">
              <a:rPr lang="de-AT" smtClean="0"/>
              <a:t>27.10.2014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3D15243-45F9-450E-BF77-413F95645CE7}" type="slidenum">
              <a:rPr lang="de-AT" smtClean="0"/>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2F18B288-7150-4879-8F3A-887DC7199566}" type="datetimeFigureOut">
              <a:rPr lang="de-AT" smtClean="0"/>
              <a:t>27.10.2014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6096000" y="6356350"/>
            <a:ext cx="762000" cy="365125"/>
          </a:xfrm>
        </p:spPr>
        <p:txBody>
          <a:bodyPr/>
          <a:lstStyle/>
          <a:p>
            <a:fld id="{C3D15243-45F9-450E-BF77-413F95645CE7}" type="slidenum">
              <a:rPr lang="de-AT" smtClean="0"/>
              <a:t>‹Nr.›</a:t>
            </a:fld>
            <a:endParaRPr lang="de-AT"/>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F18B288-7150-4879-8F3A-887DC7199566}" type="datetimeFigureOut">
              <a:rPr lang="de-AT" smtClean="0"/>
              <a:t>27.10.2014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3D15243-45F9-450E-BF77-413F95645CE7}" type="slidenum">
              <a:rPr lang="de-AT" smtClean="0"/>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F18B288-7150-4879-8F3A-887DC7199566}" type="datetimeFigureOut">
              <a:rPr lang="de-AT" smtClean="0"/>
              <a:t>27.10.2014</a:t>
            </a:fld>
            <a:endParaRPr lang="de-AT"/>
          </a:p>
        </p:txBody>
      </p:sp>
      <p:sp>
        <p:nvSpPr>
          <p:cNvPr id="5" name="Footer Placeholder 4"/>
          <p:cNvSpPr>
            <a:spLocks noGrp="1"/>
          </p:cNvSpPr>
          <p:nvPr>
            <p:ph type="ftr" sz="quarter" idx="11"/>
          </p:nvPr>
        </p:nvSpPr>
        <p:spPr>
          <a:xfrm>
            <a:off x="5791200" y="6356350"/>
            <a:ext cx="2895600" cy="365125"/>
          </a:xfrm>
        </p:spPr>
        <p:txBody>
          <a:bodyPr/>
          <a:lstStyle/>
          <a:p>
            <a:endParaRPr lang="de-AT"/>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C3D15243-45F9-450E-BF77-413F95645CE7}" type="slidenum">
              <a:rPr lang="de-AT" smtClean="0"/>
              <a:t>‹Nr.›</a:t>
            </a:fld>
            <a:endParaRPr lang="de-AT"/>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e Placeholder 4"/>
          <p:cNvSpPr>
            <a:spLocks noGrp="1"/>
          </p:cNvSpPr>
          <p:nvPr>
            <p:ph type="dt" sz="half" idx="10"/>
          </p:nvPr>
        </p:nvSpPr>
        <p:spPr/>
        <p:txBody>
          <a:bodyPr/>
          <a:lstStyle/>
          <a:p>
            <a:fld id="{2F18B288-7150-4879-8F3A-887DC7199566}" type="datetimeFigureOut">
              <a:rPr lang="de-AT" smtClean="0"/>
              <a:t>27.10.2014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3D15243-45F9-450E-BF77-413F95645CE7}" type="slidenum">
              <a:rPr lang="de-AT" smtClean="0"/>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p:txBody>
          <a:bodyPr/>
          <a:lstStyle/>
          <a:p>
            <a:fld id="{2F18B288-7150-4879-8F3A-887DC7199566}" type="datetimeFigureOut">
              <a:rPr lang="de-AT" smtClean="0"/>
              <a:t>27.10.2014</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C3D15243-45F9-450E-BF77-413F95645CE7}" type="slidenum">
              <a:rPr lang="de-AT" smtClean="0"/>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2F18B288-7150-4879-8F3A-887DC7199566}" type="datetimeFigureOut">
              <a:rPr lang="de-AT" smtClean="0"/>
              <a:t>27.10.2014</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C3D15243-45F9-450E-BF77-413F95645CE7}" type="slidenum">
              <a:rPr lang="de-AT" smtClean="0"/>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8B288-7150-4879-8F3A-887DC7199566}" type="datetimeFigureOut">
              <a:rPr lang="de-AT" smtClean="0"/>
              <a:t>27.10.2014</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C3D15243-45F9-450E-BF77-413F95645CE7}" type="slidenum">
              <a:rPr lang="de-AT" smtClean="0"/>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de-DE" smtClean="0"/>
              <a:t>Titelmasterformat durch Klicken bearbeiten</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2F18B288-7150-4879-8F3A-887DC7199566}" type="datetimeFigureOut">
              <a:rPr lang="de-AT" smtClean="0"/>
              <a:t>27.10.2014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3D15243-45F9-450E-BF77-413F95645CE7}" type="slidenum">
              <a:rPr lang="de-AT" smtClean="0"/>
              <a:t>‹Nr.›</a:t>
            </a:fld>
            <a:endParaRPr lang="de-AT"/>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5" name="Date Placeholder 4"/>
          <p:cNvSpPr>
            <a:spLocks noGrp="1"/>
          </p:cNvSpPr>
          <p:nvPr>
            <p:ph type="dt" sz="half" idx="10"/>
          </p:nvPr>
        </p:nvSpPr>
        <p:spPr/>
        <p:txBody>
          <a:bodyPr/>
          <a:lstStyle/>
          <a:p>
            <a:fld id="{2F18B288-7150-4879-8F3A-887DC7199566}" type="datetimeFigureOut">
              <a:rPr lang="de-AT" smtClean="0"/>
              <a:t>27.10.2014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3D15243-45F9-450E-BF77-413F95645CE7}" type="slidenum">
              <a:rPr lang="de-AT" smtClean="0"/>
              <a:t>‹Nr.›</a:t>
            </a:fld>
            <a:endParaRPr lang="de-AT"/>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F18B288-7150-4879-8F3A-887DC7199566}" type="datetimeFigureOut">
              <a:rPr lang="de-AT" smtClean="0"/>
              <a:t>27.10.2014</a:t>
            </a:fld>
            <a:endParaRPr lang="de-A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de-A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3D15243-45F9-450E-BF77-413F95645CE7}" type="slidenum">
              <a:rPr lang="de-AT" smtClean="0"/>
              <a:t>‹Nr.›</a:t>
            </a:fld>
            <a:endParaRPr lang="de-AT"/>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dieterwunderlich.de/Cicero.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ieterwunderlich.de/Harris_imperium.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07704" y="1176095"/>
            <a:ext cx="7772400" cy="1470025"/>
          </a:xfrm>
        </p:spPr>
        <p:txBody>
          <a:bodyPr/>
          <a:lstStyle/>
          <a:p>
            <a:r>
              <a:rPr lang="de-AT" dirty="0" smtClean="0"/>
              <a:t>Marcus </a:t>
            </a:r>
            <a:r>
              <a:rPr lang="de-AT" dirty="0" err="1"/>
              <a:t>T</a:t>
            </a:r>
            <a:r>
              <a:rPr lang="de-AT" dirty="0" err="1" smtClean="0"/>
              <a:t>ullius</a:t>
            </a:r>
            <a:r>
              <a:rPr lang="de-AT" dirty="0" smtClean="0"/>
              <a:t> Cicero</a:t>
            </a:r>
            <a:endParaRPr lang="de-AT" dirty="0"/>
          </a:p>
        </p:txBody>
      </p:sp>
      <p:sp>
        <p:nvSpPr>
          <p:cNvPr id="3" name="Untertitel 2"/>
          <p:cNvSpPr>
            <a:spLocks noGrp="1"/>
          </p:cNvSpPr>
          <p:nvPr>
            <p:ph type="subTitle" idx="1"/>
          </p:nvPr>
        </p:nvSpPr>
        <p:spPr>
          <a:xfrm>
            <a:off x="1709761" y="4437112"/>
            <a:ext cx="6400800" cy="1752600"/>
          </a:xfrm>
        </p:spPr>
        <p:txBody>
          <a:bodyPr/>
          <a:lstStyle/>
          <a:p>
            <a:r>
              <a:rPr lang="de-AT" dirty="0" smtClean="0"/>
              <a:t>Staatsmann – Redner- Verteidiger- Ankläger- Philosoph- Schriftsteller</a:t>
            </a:r>
            <a:endParaRPr lang="de-AT" dirty="0"/>
          </a:p>
        </p:txBody>
      </p:sp>
      <p:pic>
        <p:nvPicPr>
          <p:cNvPr id="1026" name="Picture 2" descr="http://www.aeria.phil.uni-erlangen.de/photo_html/portrait/roemisch/republik/benannt/cicero/cicero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27" y="33160"/>
            <a:ext cx="2941605" cy="375586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226399" y="3789040"/>
            <a:ext cx="2966725" cy="461665"/>
          </a:xfrm>
          <a:prstGeom prst="rect">
            <a:avLst/>
          </a:prstGeom>
        </p:spPr>
        <p:txBody>
          <a:bodyPr wrap="square">
            <a:spAutoFit/>
          </a:bodyPr>
          <a:lstStyle/>
          <a:p>
            <a:r>
              <a:rPr lang="de-AT" sz="800" dirty="0" smtClean="0"/>
              <a:t>http://www.aeria.phil.uni-erlangen.de/photo_html/portrait/roemisch/republik/benannt/cicero/cicero5.jpg</a:t>
            </a:r>
            <a:endParaRPr lang="de-AT" sz="800" dirty="0"/>
          </a:p>
        </p:txBody>
      </p:sp>
    </p:spTree>
    <p:extLst>
      <p:ext uri="{BB962C8B-B14F-4D97-AF65-F5344CB8AC3E}">
        <p14:creationId xmlns:p14="http://schemas.microsoft.com/office/powerpoint/2010/main" val="420519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Biographie</a:t>
            </a:r>
            <a:endParaRPr lang="de-AT" dirty="0"/>
          </a:p>
        </p:txBody>
      </p:sp>
      <p:sp>
        <p:nvSpPr>
          <p:cNvPr id="3" name="Inhaltsplatzhalter 2"/>
          <p:cNvSpPr>
            <a:spLocks noGrp="1"/>
          </p:cNvSpPr>
          <p:nvPr>
            <p:ph idx="1"/>
          </p:nvPr>
        </p:nvSpPr>
        <p:spPr/>
        <p:txBody>
          <a:bodyPr/>
          <a:lstStyle/>
          <a:p>
            <a:r>
              <a:rPr lang="de-AT" dirty="0">
                <a:hlinkClick r:id="rId2"/>
              </a:rPr>
              <a:t>http://</a:t>
            </a:r>
            <a:r>
              <a:rPr lang="de-AT" dirty="0" smtClean="0">
                <a:hlinkClick r:id="rId2"/>
              </a:rPr>
              <a:t>www.dieterwunderlich.de/Cicero.htm</a:t>
            </a:r>
            <a:endParaRPr lang="de-AT" dirty="0" smtClean="0"/>
          </a:p>
          <a:p>
            <a:r>
              <a:rPr lang="de-AT" dirty="0" smtClean="0"/>
              <a:t>Geboren 106 v.Chr. In </a:t>
            </a:r>
            <a:r>
              <a:rPr lang="de-AT" dirty="0" err="1" smtClean="0"/>
              <a:t>Arpinum</a:t>
            </a:r>
            <a:endParaRPr lang="de-AT" dirty="0" smtClean="0"/>
          </a:p>
          <a:p>
            <a:r>
              <a:rPr lang="de-AT" dirty="0" smtClean="0"/>
              <a:t>Stammt aus dem reichen Geldadel</a:t>
            </a:r>
          </a:p>
          <a:p>
            <a:r>
              <a:rPr lang="de-AT" dirty="0" smtClean="0"/>
              <a:t>Wird deshalb als „homo novus- Aufsteiger“ bezeichnet</a:t>
            </a:r>
          </a:p>
          <a:p>
            <a:r>
              <a:rPr lang="de-AT" dirty="0" smtClean="0"/>
              <a:t>Ausbildung: </a:t>
            </a:r>
          </a:p>
          <a:p>
            <a:r>
              <a:rPr lang="de-AT" dirty="0" smtClean="0"/>
              <a:t>Militärdienst und Ausbildung zum Redner</a:t>
            </a:r>
          </a:p>
          <a:p>
            <a:r>
              <a:rPr lang="de-AT" dirty="0" smtClean="0"/>
              <a:t>Studium in Griechenland und Kleinasien</a:t>
            </a:r>
          </a:p>
          <a:p>
            <a:r>
              <a:rPr lang="de-AT" dirty="0" smtClean="0"/>
              <a:t>77v.Ch. Heirat mit </a:t>
            </a:r>
            <a:r>
              <a:rPr lang="de-AT" dirty="0" err="1" smtClean="0"/>
              <a:t>Terentia</a:t>
            </a:r>
            <a:r>
              <a:rPr lang="de-AT" dirty="0" smtClean="0"/>
              <a:t>  ( reich!!) – </a:t>
            </a:r>
            <a:r>
              <a:rPr lang="de-AT" dirty="0"/>
              <a:t>G</a:t>
            </a:r>
            <a:r>
              <a:rPr lang="de-AT" dirty="0" smtClean="0"/>
              <a:t>eburt der </a:t>
            </a:r>
            <a:r>
              <a:rPr lang="de-AT" dirty="0" err="1"/>
              <a:t>T</a:t>
            </a:r>
            <a:r>
              <a:rPr lang="de-AT" dirty="0" err="1" smtClean="0"/>
              <a:t>ocher</a:t>
            </a:r>
            <a:r>
              <a:rPr lang="de-AT" dirty="0" smtClean="0"/>
              <a:t> </a:t>
            </a:r>
            <a:r>
              <a:rPr lang="de-AT" dirty="0" err="1" smtClean="0"/>
              <a:t>Terentia</a:t>
            </a:r>
            <a:endParaRPr lang="de-AT" dirty="0" smtClean="0"/>
          </a:p>
          <a:p>
            <a:r>
              <a:rPr lang="de-AT" dirty="0" smtClean="0"/>
              <a:t>74 Aufnahme in den römischen Senat</a:t>
            </a:r>
          </a:p>
          <a:p>
            <a:endParaRPr lang="de-AT" dirty="0"/>
          </a:p>
        </p:txBody>
      </p:sp>
    </p:spTree>
    <p:extLst>
      <p:ext uri="{BB962C8B-B14F-4D97-AF65-F5344CB8AC3E}">
        <p14:creationId xmlns:p14="http://schemas.microsoft.com/office/powerpoint/2010/main" val="2094836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Cicero als Redner</a:t>
            </a:r>
            <a:endParaRPr lang="de-AT" dirty="0"/>
          </a:p>
        </p:txBody>
      </p:sp>
      <p:sp>
        <p:nvSpPr>
          <p:cNvPr id="3" name="Inhaltsplatzhalter 2"/>
          <p:cNvSpPr>
            <a:spLocks noGrp="1"/>
          </p:cNvSpPr>
          <p:nvPr>
            <p:ph idx="1"/>
          </p:nvPr>
        </p:nvSpPr>
        <p:spPr/>
        <p:txBody>
          <a:bodyPr/>
          <a:lstStyle/>
          <a:p>
            <a:r>
              <a:rPr lang="de-AT" dirty="0" smtClean="0"/>
              <a:t>Laufbahn als Rechtsanwalt</a:t>
            </a:r>
            <a:r>
              <a:rPr lang="de-AT" dirty="0"/>
              <a:t>:</a:t>
            </a:r>
            <a:r>
              <a:rPr lang="de-AT" dirty="0" smtClean="0"/>
              <a:t> </a:t>
            </a:r>
            <a:r>
              <a:rPr lang="de-AT" dirty="0"/>
              <a:t>e</a:t>
            </a:r>
            <a:r>
              <a:rPr lang="de-AT" dirty="0" smtClean="0"/>
              <a:t>rster Erfolg: pro </a:t>
            </a:r>
            <a:r>
              <a:rPr lang="de-AT" dirty="0" err="1" smtClean="0"/>
              <a:t>Roscio</a:t>
            </a:r>
            <a:r>
              <a:rPr lang="de-AT" dirty="0" smtClean="0"/>
              <a:t> </a:t>
            </a:r>
            <a:r>
              <a:rPr lang="de-AT" dirty="0" err="1" smtClean="0"/>
              <a:t>Amerino</a:t>
            </a:r>
            <a:r>
              <a:rPr lang="de-AT" dirty="0" smtClean="0"/>
              <a:t>- Freispruch</a:t>
            </a:r>
          </a:p>
          <a:p>
            <a:r>
              <a:rPr lang="de-AT" dirty="0" smtClean="0"/>
              <a:t>Cicero als Ankläger:  in </a:t>
            </a:r>
            <a:r>
              <a:rPr lang="de-AT" dirty="0" err="1" smtClean="0"/>
              <a:t>Verrem</a:t>
            </a:r>
            <a:r>
              <a:rPr lang="de-AT" dirty="0" smtClean="0"/>
              <a:t>, in </a:t>
            </a:r>
            <a:r>
              <a:rPr lang="de-AT" dirty="0" err="1" smtClean="0"/>
              <a:t>Catilinam</a:t>
            </a:r>
            <a:endParaRPr lang="de-AT" dirty="0" smtClean="0"/>
          </a:p>
          <a:p>
            <a:r>
              <a:rPr lang="de-AT" dirty="0" smtClean="0"/>
              <a:t>Dazwischen </a:t>
            </a:r>
            <a:r>
              <a:rPr lang="de-AT" dirty="0"/>
              <a:t>F</a:t>
            </a:r>
            <a:r>
              <a:rPr lang="de-AT" dirty="0" smtClean="0"/>
              <a:t>ortsetzung des </a:t>
            </a:r>
            <a:r>
              <a:rPr lang="de-AT" dirty="0" err="1" smtClean="0"/>
              <a:t>cursus</a:t>
            </a:r>
            <a:r>
              <a:rPr lang="de-AT" dirty="0" smtClean="0"/>
              <a:t> </a:t>
            </a:r>
            <a:r>
              <a:rPr lang="de-AT" dirty="0" err="1" smtClean="0"/>
              <a:t>honorum</a:t>
            </a:r>
            <a:r>
              <a:rPr lang="de-AT" dirty="0" smtClean="0"/>
              <a:t>: 75 Quästor in Sizilien, 69 </a:t>
            </a:r>
            <a:r>
              <a:rPr lang="de-AT" dirty="0" err="1" smtClean="0"/>
              <a:t>curulischer</a:t>
            </a:r>
            <a:r>
              <a:rPr lang="de-AT" dirty="0" smtClean="0"/>
              <a:t> Ädil,  anschließend Prätor</a:t>
            </a:r>
          </a:p>
          <a:p>
            <a:r>
              <a:rPr lang="de-AT" dirty="0" smtClean="0"/>
              <a:t>65 v. </a:t>
            </a:r>
            <a:r>
              <a:rPr lang="de-AT" dirty="0" err="1" smtClean="0"/>
              <a:t>Chr.Geburt</a:t>
            </a:r>
            <a:r>
              <a:rPr lang="de-AT" dirty="0" smtClean="0"/>
              <a:t> seines </a:t>
            </a:r>
            <a:r>
              <a:rPr lang="de-AT" dirty="0"/>
              <a:t>S</a:t>
            </a:r>
            <a:r>
              <a:rPr lang="de-AT" dirty="0" smtClean="0"/>
              <a:t>ohnes Marcus</a:t>
            </a:r>
          </a:p>
          <a:p>
            <a:r>
              <a:rPr lang="de-AT" dirty="0" smtClean="0"/>
              <a:t>64 Wahl zum Konsul</a:t>
            </a:r>
          </a:p>
          <a:p>
            <a:r>
              <a:rPr lang="de-AT" dirty="0" smtClean="0"/>
              <a:t>51-50 v.Chr. Prokonsul in der Provinz Kilikien</a:t>
            </a:r>
          </a:p>
          <a:p>
            <a:r>
              <a:rPr lang="de-AT" b="1" dirty="0" smtClean="0"/>
              <a:t>Bürgerkrieg zwischen Caesar und </a:t>
            </a:r>
            <a:r>
              <a:rPr lang="de-AT" b="1" dirty="0" err="1" smtClean="0"/>
              <a:t>Pompeius</a:t>
            </a:r>
            <a:r>
              <a:rPr lang="de-AT" b="1" dirty="0" smtClean="0"/>
              <a:t>:</a:t>
            </a:r>
          </a:p>
          <a:p>
            <a:r>
              <a:rPr lang="de-AT" dirty="0" smtClean="0"/>
              <a:t>Cicero ist Parteigänger des </a:t>
            </a:r>
            <a:r>
              <a:rPr lang="de-AT" dirty="0" err="1" smtClean="0"/>
              <a:t>Pompeius</a:t>
            </a:r>
            <a:endParaRPr lang="de-AT" dirty="0" smtClean="0"/>
          </a:p>
          <a:p>
            <a:endParaRPr lang="de-AT" dirty="0"/>
          </a:p>
        </p:txBody>
      </p:sp>
    </p:spTree>
    <p:extLst>
      <p:ext uri="{BB962C8B-B14F-4D97-AF65-F5344CB8AC3E}">
        <p14:creationId xmlns:p14="http://schemas.microsoft.com/office/powerpoint/2010/main" val="3078751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Der politische Abstieg</a:t>
            </a:r>
            <a:endParaRPr lang="de-AT" dirty="0"/>
          </a:p>
        </p:txBody>
      </p:sp>
      <p:sp>
        <p:nvSpPr>
          <p:cNvPr id="3" name="Inhaltsplatzhalter 2"/>
          <p:cNvSpPr>
            <a:spLocks noGrp="1"/>
          </p:cNvSpPr>
          <p:nvPr>
            <p:ph idx="1"/>
          </p:nvPr>
        </p:nvSpPr>
        <p:spPr/>
        <p:txBody>
          <a:bodyPr/>
          <a:lstStyle/>
          <a:p>
            <a:r>
              <a:rPr lang="de-AT" dirty="0" smtClean="0"/>
              <a:t>Nach dem Sieg über </a:t>
            </a:r>
            <a:r>
              <a:rPr lang="de-AT" dirty="0" err="1" smtClean="0"/>
              <a:t>Pompeius</a:t>
            </a:r>
            <a:r>
              <a:rPr lang="de-AT" dirty="0" smtClean="0"/>
              <a:t> Begnadigung durch Caesar</a:t>
            </a:r>
          </a:p>
          <a:p>
            <a:r>
              <a:rPr lang="de-AT" dirty="0" smtClean="0"/>
              <a:t>44 v.Chr. Cicero billigt Ermordung Caesar</a:t>
            </a:r>
          </a:p>
          <a:p>
            <a:r>
              <a:rPr lang="de-AT" dirty="0" smtClean="0"/>
              <a:t>Schmähschrift gegen Marcus Antonius – </a:t>
            </a:r>
            <a:r>
              <a:rPr lang="de-AT" dirty="0" err="1" smtClean="0"/>
              <a:t>oratio</a:t>
            </a:r>
            <a:r>
              <a:rPr lang="de-AT" dirty="0" smtClean="0"/>
              <a:t> </a:t>
            </a:r>
            <a:r>
              <a:rPr lang="de-AT" dirty="0" err="1" smtClean="0"/>
              <a:t>Philippica</a:t>
            </a:r>
            <a:r>
              <a:rPr lang="de-AT" dirty="0" smtClean="0"/>
              <a:t>-die berühmteste politische Rede</a:t>
            </a:r>
          </a:p>
          <a:p>
            <a:r>
              <a:rPr lang="de-AT" dirty="0" smtClean="0"/>
              <a:t>Ermordung </a:t>
            </a:r>
            <a:r>
              <a:rPr lang="de-AT" dirty="0" err="1" smtClean="0"/>
              <a:t>Ciceros</a:t>
            </a:r>
            <a:r>
              <a:rPr lang="de-AT" dirty="0" smtClean="0"/>
              <a:t> durch Anhänger Marc Antons</a:t>
            </a:r>
          </a:p>
          <a:p>
            <a:r>
              <a:rPr lang="de-AT" dirty="0" smtClean="0"/>
              <a:t>Verstümmelung und zur Schaustellung der Leiche</a:t>
            </a:r>
            <a:endParaRPr lang="de-AT" dirty="0"/>
          </a:p>
        </p:txBody>
      </p:sp>
    </p:spTree>
    <p:extLst>
      <p:ext uri="{BB962C8B-B14F-4D97-AF65-F5344CB8AC3E}">
        <p14:creationId xmlns:p14="http://schemas.microsoft.com/office/powerpoint/2010/main" val="3050584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Literarische Werke</a:t>
            </a:r>
            <a:endParaRPr lang="de-AT" dirty="0"/>
          </a:p>
        </p:txBody>
      </p:sp>
      <p:sp>
        <p:nvSpPr>
          <p:cNvPr id="3" name="Inhaltsplatzhalter 2"/>
          <p:cNvSpPr>
            <a:spLocks noGrp="1"/>
          </p:cNvSpPr>
          <p:nvPr>
            <p:ph idx="1"/>
          </p:nvPr>
        </p:nvSpPr>
        <p:spPr/>
        <p:txBody>
          <a:bodyPr/>
          <a:lstStyle/>
          <a:p>
            <a:r>
              <a:rPr lang="de-AT" dirty="0" smtClean="0"/>
              <a:t>A) Reden : in und pro</a:t>
            </a:r>
          </a:p>
          <a:p>
            <a:r>
              <a:rPr lang="de-AT" dirty="0" smtClean="0"/>
              <a:t>B) Briefe: repräsentieren </a:t>
            </a:r>
            <a:r>
              <a:rPr lang="de-AT" dirty="0" err="1" smtClean="0"/>
              <a:t>Ciceros</a:t>
            </a:r>
            <a:r>
              <a:rPr lang="de-AT" dirty="0" smtClean="0"/>
              <a:t> Gegenwart</a:t>
            </a:r>
          </a:p>
          <a:p>
            <a:r>
              <a:rPr lang="de-AT" dirty="0" smtClean="0"/>
              <a:t>C) Philosophische Schriften über den Staat, die Götter und das Leben: keine eigene </a:t>
            </a:r>
            <a:r>
              <a:rPr lang="de-AT" dirty="0" err="1" smtClean="0"/>
              <a:t>philosohischen</a:t>
            </a:r>
            <a:r>
              <a:rPr lang="de-AT" dirty="0" smtClean="0"/>
              <a:t> Überlegungen, sondern Wiedergabe griechischen Gedankengutes dem römischen Wesen angepasst.</a:t>
            </a:r>
            <a:endParaRPr lang="de-AT" dirty="0"/>
          </a:p>
        </p:txBody>
      </p:sp>
    </p:spTree>
    <p:extLst>
      <p:ext uri="{BB962C8B-B14F-4D97-AF65-F5344CB8AC3E}">
        <p14:creationId xmlns:p14="http://schemas.microsoft.com/office/powerpoint/2010/main" val="1695591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Sekundärliteratur</a:t>
            </a:r>
            <a:endParaRPr lang="de-AT" dirty="0"/>
          </a:p>
        </p:txBody>
      </p:sp>
      <p:sp>
        <p:nvSpPr>
          <p:cNvPr id="3" name="Inhaltsplatzhalter 2"/>
          <p:cNvSpPr>
            <a:spLocks noGrp="1"/>
          </p:cNvSpPr>
          <p:nvPr>
            <p:ph idx="1"/>
          </p:nvPr>
        </p:nvSpPr>
        <p:spPr/>
        <p:txBody>
          <a:bodyPr>
            <a:normAutofit fontScale="70000" lnSpcReduction="20000"/>
          </a:bodyPr>
          <a:lstStyle/>
          <a:p>
            <a:r>
              <a:rPr lang="de-AT" b="1" dirty="0"/>
              <a:t>Stefan Bittner</a:t>
            </a:r>
            <a:r>
              <a:rPr lang="de-AT" dirty="0"/>
              <a:t>: </a:t>
            </a:r>
            <a:r>
              <a:rPr lang="de-AT" dirty="0" err="1"/>
              <a:t>Ciceros</a:t>
            </a:r>
            <a:r>
              <a:rPr lang="de-AT" dirty="0"/>
              <a:t> Rhetorik – Eine Bildungstheorie. Von der Redetechnik zur humanitären Eloquenz (</a:t>
            </a:r>
            <a:r>
              <a:rPr lang="de-AT" dirty="0" err="1"/>
              <a:t>Bodem</a:t>
            </a:r>
            <a:r>
              <a:rPr lang="de-AT" dirty="0"/>
              <a:t>, Frechen 1999)</a:t>
            </a:r>
          </a:p>
          <a:p>
            <a:r>
              <a:rPr lang="de-AT" b="1" dirty="0"/>
              <a:t>Anthony </a:t>
            </a:r>
            <a:r>
              <a:rPr lang="de-AT" b="1" dirty="0" err="1"/>
              <a:t>Everitt</a:t>
            </a:r>
            <a:r>
              <a:rPr lang="de-AT" dirty="0"/>
              <a:t>: Cicero. Ein turbulentes Leben (DuMont, Köln 2003)</a:t>
            </a:r>
          </a:p>
          <a:p>
            <a:r>
              <a:rPr lang="de-AT" b="1" dirty="0"/>
              <a:t>Horst Fuhrmann</a:t>
            </a:r>
            <a:r>
              <a:rPr lang="de-AT" dirty="0"/>
              <a:t>: Cicero und das Seelenheil oder Wie kam die heidnische Antike durch das </a:t>
            </a:r>
            <a:r>
              <a:rPr lang="de-AT" b="1" dirty="0"/>
              <a:t>christliche Mittelalter? (Saur, München / Leipzig 2003)</a:t>
            </a:r>
          </a:p>
          <a:p>
            <a:r>
              <a:rPr lang="de-AT" b="1" dirty="0"/>
              <a:t>Manfred Fuhrm</a:t>
            </a:r>
            <a:r>
              <a:rPr lang="de-AT" dirty="0"/>
              <a:t>ann: Cicero und die römische Republik. Eine Biographie (Artemis, München / Zürich 1989; Neuausgabe: Patmos, Düsseldorf 2005)</a:t>
            </a:r>
          </a:p>
          <a:p>
            <a:r>
              <a:rPr lang="de-AT" b="1" dirty="0"/>
              <a:t>Christian Habicht</a:t>
            </a:r>
            <a:r>
              <a:rPr lang="de-AT" dirty="0"/>
              <a:t>: Cicero der Politiker (C.H. Beck, München 1990)</a:t>
            </a:r>
          </a:p>
          <a:p>
            <a:r>
              <a:rPr lang="de-AT" b="1" dirty="0"/>
              <a:t>Robert Harris: </a:t>
            </a:r>
            <a:r>
              <a:rPr lang="de-AT" b="1" dirty="0">
                <a:hlinkClick r:id="rId2"/>
              </a:rPr>
              <a:t>Imperium</a:t>
            </a:r>
            <a:r>
              <a:rPr lang="de-AT" dirty="0"/>
              <a:t> (Roman, Heyne, München 2006)</a:t>
            </a:r>
          </a:p>
          <a:p>
            <a:r>
              <a:rPr lang="de-AT" b="1" dirty="0"/>
              <a:t>Robert Harris: Titan </a:t>
            </a:r>
            <a:r>
              <a:rPr lang="de-AT" dirty="0"/>
              <a:t>(Roman, Heyne, München 2009)</a:t>
            </a:r>
          </a:p>
          <a:p>
            <a:r>
              <a:rPr lang="de-AT" b="1" dirty="0"/>
              <a:t>Johannes </a:t>
            </a:r>
            <a:r>
              <a:rPr lang="de-AT" b="1" dirty="0" err="1"/>
              <a:t>Platschek</a:t>
            </a:r>
            <a:r>
              <a:rPr lang="de-AT" dirty="0"/>
              <a:t>: Studien zu </a:t>
            </a:r>
            <a:r>
              <a:rPr lang="de-AT" dirty="0" err="1"/>
              <a:t>Ciceros</a:t>
            </a:r>
            <a:r>
              <a:rPr lang="de-AT" dirty="0"/>
              <a:t> Rede für P. </a:t>
            </a:r>
            <a:r>
              <a:rPr lang="de-AT" dirty="0" err="1"/>
              <a:t>Quinctius</a:t>
            </a:r>
            <a:r>
              <a:rPr lang="de-AT" dirty="0"/>
              <a:t> (Dissertation 2003;</a:t>
            </a:r>
            <a:br>
              <a:rPr lang="de-AT" dirty="0"/>
            </a:br>
            <a:r>
              <a:rPr lang="de-AT" dirty="0"/>
              <a:t>C. H. Beck, München 2005)</a:t>
            </a:r>
          </a:p>
          <a:p>
            <a:r>
              <a:rPr lang="de-AT" b="1" dirty="0"/>
              <a:t>Wilfried Stroh</a:t>
            </a:r>
            <a:r>
              <a:rPr lang="de-AT" dirty="0"/>
              <a:t>: Cicero. Redner, Staatsmann, Philosoph (C.H. Beck, München 2008)</a:t>
            </a:r>
          </a:p>
          <a:p>
            <a:r>
              <a:rPr lang="de-AT" dirty="0"/>
              <a:t/>
            </a:r>
            <a:br>
              <a:rPr lang="de-AT" dirty="0"/>
            </a:br>
            <a:r>
              <a:rPr lang="de-AT" dirty="0" smtClean="0"/>
              <a:t>neueste erschiene Literatur:</a:t>
            </a:r>
            <a:endParaRPr lang="de-AT" dirty="0"/>
          </a:p>
        </p:txBody>
      </p:sp>
    </p:spTree>
    <p:extLst>
      <p:ext uri="{BB962C8B-B14F-4D97-AF65-F5344CB8AC3E}">
        <p14:creationId xmlns:p14="http://schemas.microsoft.com/office/powerpoint/2010/main" val="3130119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Neueste </a:t>
            </a:r>
            <a:r>
              <a:rPr lang="de-AT" dirty="0" err="1"/>
              <a:t>L</a:t>
            </a:r>
            <a:r>
              <a:rPr lang="de-AT" dirty="0" err="1" smtClean="0"/>
              <a:t>itertaur</a:t>
            </a:r>
            <a:endParaRPr lang="de-AT"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303101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4139952" y="1733424"/>
            <a:ext cx="4572000" cy="3416320"/>
          </a:xfrm>
          <a:prstGeom prst="rect">
            <a:avLst/>
          </a:prstGeom>
        </p:spPr>
        <p:txBody>
          <a:bodyPr>
            <a:spAutoFit/>
          </a:bodyPr>
          <a:lstStyle/>
          <a:p>
            <a:r>
              <a:rPr lang="de-AT" dirty="0" smtClean="0"/>
              <a:t>Die Cicero-Biographie für das 21. Jahrhundert</a:t>
            </a:r>
          </a:p>
          <a:p>
            <a:endParaRPr lang="de-AT" dirty="0" smtClean="0"/>
          </a:p>
          <a:p>
            <a:r>
              <a:rPr lang="de-AT" dirty="0" smtClean="0"/>
              <a:t>Von Cicero sind fast 1000 oft sehr persönliche Briefe überliefert. Diesen Quellenschatz bringt Francisco Pina Polo zum Sprechen. Er zeichnet das Bild nicht nur des Staatsmanns, sondern auch des Privatmanns Cicero: das Porträt einer ebenso großen wie widersprüchlichen Persönlichkeit mit beeindruckenden Stärken und menschlichen Schwächen.</a:t>
            </a:r>
            <a:endParaRPr lang="de-AT" dirty="0"/>
          </a:p>
        </p:txBody>
      </p:sp>
    </p:spTree>
    <p:extLst>
      <p:ext uri="{BB962C8B-B14F-4D97-AF65-F5344CB8AC3E}">
        <p14:creationId xmlns:p14="http://schemas.microsoft.com/office/powerpoint/2010/main" val="3000232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0</TotalTime>
  <Words>386</Words>
  <Application>Microsoft Office PowerPoint</Application>
  <PresentationFormat>Bildschirmpräsentation (4:3)</PresentationFormat>
  <Paragraphs>47</Paragraphs>
  <Slides>7</Slides>
  <Notes>0</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Decatur</vt:lpstr>
      <vt:lpstr>Marcus Tullius Cicero</vt:lpstr>
      <vt:lpstr>Biographie</vt:lpstr>
      <vt:lpstr>Cicero als Redner</vt:lpstr>
      <vt:lpstr>Der politische Abstieg</vt:lpstr>
      <vt:lpstr>Literarische Werke</vt:lpstr>
      <vt:lpstr>Sekundärliteratur</vt:lpstr>
      <vt:lpstr>Neueste Litertaur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Marcus Tullius Cicero</dc:title>
  <dc:creator>sonja</dc:creator>
  <cp:lastModifiedBy>sonja</cp:lastModifiedBy>
  <cp:revision>4</cp:revision>
  <dcterms:created xsi:type="dcterms:W3CDTF">2014-10-27T16:29:33Z</dcterms:created>
  <dcterms:modified xsi:type="dcterms:W3CDTF">2014-10-27T17:01:27Z</dcterms:modified>
</cp:coreProperties>
</file>