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38D6026E-C2BD-48D0-A9F0-9A88F52E67AB}" type="datetimeFigureOut">
              <a:rPr lang="de-AT" smtClean="0"/>
              <a:t>05.03.2012</a:t>
            </a:fld>
            <a:endParaRPr lang="de-AT"/>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de-AT"/>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5F484D6-38B8-466D-832A-79E67C8C1CBE}" type="slidenum">
              <a:rPr lang="de-AT" smtClean="0"/>
              <a:t>‹Nr.›</a:t>
            </a:fld>
            <a:endParaRPr lang="de-AT"/>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nchor="ct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38D6026E-C2BD-48D0-A9F0-9A88F52E67AB}" type="datetimeFigureOut">
              <a:rPr lang="de-AT" smtClean="0"/>
              <a:t>05.03.2012</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85F484D6-38B8-466D-832A-79E67C8C1CBE}" type="slidenum">
              <a:rPr lang="de-AT" smtClean="0"/>
              <a:t>‹Nr.›</a:t>
            </a:fld>
            <a:endParaRPr lang="de-AT"/>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38D6026E-C2BD-48D0-A9F0-9A88F52E67AB}" type="datetimeFigureOut">
              <a:rPr lang="de-AT" smtClean="0"/>
              <a:t>05.03.2012</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85F484D6-38B8-466D-832A-79E67C8C1CBE}" type="slidenum">
              <a:rPr lang="de-AT" smtClean="0"/>
              <a:t>‹Nr.›</a:t>
            </a:fld>
            <a:endParaRPr lang="de-AT"/>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38D6026E-C2BD-48D0-A9F0-9A88F52E67AB}" type="datetimeFigureOut">
              <a:rPr lang="de-AT" smtClean="0"/>
              <a:t>05.03.2012</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85F484D6-38B8-466D-832A-79E67C8C1CBE}" type="slidenum">
              <a:rPr lang="de-AT" smtClean="0"/>
              <a:t>‹Nr.›</a:t>
            </a:fld>
            <a:endParaRPr lang="de-AT"/>
          </a:p>
        </p:txBody>
      </p:sp>
      <p:sp>
        <p:nvSpPr>
          <p:cNvPr id="11" name="Title 10"/>
          <p:cNvSpPr>
            <a:spLocks noGrp="1"/>
          </p:cNvSpPr>
          <p:nvPr>
            <p:ph type="title"/>
          </p:nvPr>
        </p:nvSpPr>
        <p:spPr/>
        <p:txBody>
          <a:bodyPr/>
          <a:lstStyle/>
          <a:p>
            <a:r>
              <a:rPr lang="de-DE" smtClean="0"/>
              <a:t>Titelmasterformat durch Klicken bearbeiten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38D6026E-C2BD-48D0-A9F0-9A88F52E67AB}" type="datetimeFigureOut">
              <a:rPr lang="de-AT" smtClean="0"/>
              <a:t>05.03.2012</a:t>
            </a:fld>
            <a:endParaRPr lang="de-AT"/>
          </a:p>
        </p:txBody>
      </p:sp>
      <p:sp>
        <p:nvSpPr>
          <p:cNvPr id="5" name="Footer Placeholder 4"/>
          <p:cNvSpPr>
            <a:spLocks noGrp="1"/>
          </p:cNvSpPr>
          <p:nvPr>
            <p:ph type="ftr" sz="quarter" idx="11"/>
          </p:nvPr>
        </p:nvSpPr>
        <p:spPr/>
        <p:txBody>
          <a:bodyPr/>
          <a:lstStyle/>
          <a:p>
            <a:endParaRPr lang="de-AT"/>
          </a:p>
        </p:txBody>
      </p:sp>
      <p:sp>
        <p:nvSpPr>
          <p:cNvPr id="6" name="Slide Number Placeholder 5"/>
          <p:cNvSpPr>
            <a:spLocks noGrp="1"/>
          </p:cNvSpPr>
          <p:nvPr>
            <p:ph type="sldNum" sz="quarter" idx="12"/>
          </p:nvPr>
        </p:nvSpPr>
        <p:spPr/>
        <p:txBody>
          <a:bodyPr/>
          <a:lstStyle/>
          <a:p>
            <a:fld id="{85F484D6-38B8-466D-832A-79E67C8C1CBE}" type="slidenum">
              <a:rPr lang="de-AT" smtClean="0"/>
              <a:t>‹Nr.›</a:t>
            </a:fld>
            <a:endParaRPr lang="de-A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D6026E-C2BD-48D0-A9F0-9A88F52E67AB}" type="datetimeFigureOut">
              <a:rPr lang="de-AT" smtClean="0"/>
              <a:t>05.03.2012</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85F484D6-38B8-466D-832A-79E67C8C1CBE}" type="slidenum">
              <a:rPr lang="de-AT" smtClean="0"/>
              <a:t>‹Nr.›</a:t>
            </a:fld>
            <a:endParaRPr lang="de-AT"/>
          </a:p>
        </p:txBody>
      </p:sp>
      <p:sp>
        <p:nvSpPr>
          <p:cNvPr id="12" name="Title 11"/>
          <p:cNvSpPr>
            <a:spLocks noGrp="1"/>
          </p:cNvSpPr>
          <p:nvPr>
            <p:ph type="title"/>
          </p:nvPr>
        </p:nvSpPr>
        <p:spPr/>
        <p:txBody>
          <a:bodyPr/>
          <a:lstStyle>
            <a:lvl1pPr>
              <a:defRPr>
                <a:solidFill>
                  <a:schemeClr val="tx2"/>
                </a:solidFill>
              </a:defRPr>
            </a:lvl1pPr>
          </a:lstStyle>
          <a:p>
            <a:r>
              <a:rPr lang="de-DE" smtClean="0"/>
              <a:t>Titelmasterformat durch Klicken bearbeiten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38D6026E-C2BD-48D0-A9F0-9A88F52E67AB}" type="datetimeFigureOut">
              <a:rPr lang="de-AT" smtClean="0"/>
              <a:t>05.03.2012</a:t>
            </a:fld>
            <a:endParaRPr lang="de-AT"/>
          </a:p>
        </p:txBody>
      </p:sp>
      <p:sp>
        <p:nvSpPr>
          <p:cNvPr id="8" name="Footer Placeholder 7"/>
          <p:cNvSpPr>
            <a:spLocks noGrp="1"/>
          </p:cNvSpPr>
          <p:nvPr>
            <p:ph type="ftr" sz="quarter" idx="11"/>
          </p:nvPr>
        </p:nvSpPr>
        <p:spPr/>
        <p:txBody>
          <a:bodyPr/>
          <a:lstStyle/>
          <a:p>
            <a:endParaRPr lang="de-AT"/>
          </a:p>
        </p:txBody>
      </p:sp>
      <p:sp>
        <p:nvSpPr>
          <p:cNvPr id="9" name="Slide Number Placeholder 8"/>
          <p:cNvSpPr>
            <a:spLocks noGrp="1"/>
          </p:cNvSpPr>
          <p:nvPr>
            <p:ph type="sldNum" sz="quarter" idx="12"/>
          </p:nvPr>
        </p:nvSpPr>
        <p:spPr/>
        <p:txBody>
          <a:bodyPr/>
          <a:lstStyle/>
          <a:p>
            <a:fld id="{85F484D6-38B8-466D-832A-79E67C8C1CBE}" type="slidenum">
              <a:rPr lang="de-AT" smtClean="0"/>
              <a:t>‹Nr.›</a:t>
            </a:fld>
            <a:endParaRPr lang="de-AT"/>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38D6026E-C2BD-48D0-A9F0-9A88F52E67AB}" type="datetimeFigureOut">
              <a:rPr lang="de-AT" smtClean="0"/>
              <a:t>05.03.2012</a:t>
            </a:fld>
            <a:endParaRPr lang="de-AT"/>
          </a:p>
        </p:txBody>
      </p:sp>
      <p:sp>
        <p:nvSpPr>
          <p:cNvPr id="4" name="Footer Placeholder 3"/>
          <p:cNvSpPr>
            <a:spLocks noGrp="1"/>
          </p:cNvSpPr>
          <p:nvPr>
            <p:ph type="ftr" sz="quarter" idx="11"/>
          </p:nvPr>
        </p:nvSpPr>
        <p:spPr/>
        <p:txBody>
          <a:bodyPr/>
          <a:lstStyle/>
          <a:p>
            <a:endParaRPr lang="de-AT"/>
          </a:p>
        </p:txBody>
      </p:sp>
      <p:sp>
        <p:nvSpPr>
          <p:cNvPr id="5" name="Slide Number Placeholder 4"/>
          <p:cNvSpPr>
            <a:spLocks noGrp="1"/>
          </p:cNvSpPr>
          <p:nvPr>
            <p:ph type="sldNum" sz="quarter" idx="12"/>
          </p:nvPr>
        </p:nvSpPr>
        <p:spPr/>
        <p:txBody>
          <a:bodyPr/>
          <a:lstStyle/>
          <a:p>
            <a:fld id="{85F484D6-38B8-466D-832A-79E67C8C1CBE}" type="slidenum">
              <a:rPr lang="de-AT" smtClean="0"/>
              <a:t>‹Nr.›</a:t>
            </a:fld>
            <a:endParaRPr lang="de-AT"/>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D6026E-C2BD-48D0-A9F0-9A88F52E67AB}" type="datetimeFigureOut">
              <a:rPr lang="de-AT" smtClean="0"/>
              <a:t>05.03.2012</a:t>
            </a:fld>
            <a:endParaRPr lang="de-AT"/>
          </a:p>
        </p:txBody>
      </p:sp>
      <p:sp>
        <p:nvSpPr>
          <p:cNvPr id="3" name="Footer Placeholder 2"/>
          <p:cNvSpPr>
            <a:spLocks noGrp="1"/>
          </p:cNvSpPr>
          <p:nvPr>
            <p:ph type="ftr" sz="quarter" idx="11"/>
          </p:nvPr>
        </p:nvSpPr>
        <p:spPr/>
        <p:txBody>
          <a:bodyPr/>
          <a:lstStyle/>
          <a:p>
            <a:endParaRPr lang="de-AT"/>
          </a:p>
        </p:txBody>
      </p:sp>
      <p:sp>
        <p:nvSpPr>
          <p:cNvPr id="4" name="Slide Number Placeholder 3"/>
          <p:cNvSpPr>
            <a:spLocks noGrp="1"/>
          </p:cNvSpPr>
          <p:nvPr>
            <p:ph type="sldNum" sz="quarter" idx="12"/>
          </p:nvPr>
        </p:nvSpPr>
        <p:spPr/>
        <p:txBody>
          <a:bodyPr/>
          <a:lstStyle/>
          <a:p>
            <a:fld id="{85F484D6-38B8-466D-832A-79E67C8C1CBE}" type="slidenum">
              <a:rPr lang="de-AT" smtClean="0"/>
              <a:t>‹Nr.›</a:t>
            </a:fld>
            <a:endParaRPr lang="de-A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de-DE" smtClean="0"/>
              <a:t>Titelmasterformat durch Klicken bearbeiten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38D6026E-C2BD-48D0-A9F0-9A88F52E67AB}" type="datetimeFigureOut">
              <a:rPr lang="de-AT" smtClean="0"/>
              <a:t>05.03.2012</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85F484D6-38B8-466D-832A-79E67C8C1CBE}" type="slidenum">
              <a:rPr lang="de-AT" smtClean="0"/>
              <a:t>‹Nr.›</a:t>
            </a:fld>
            <a:endParaRPr lang="de-A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de-DE" smtClean="0"/>
              <a:t>Titelmasterformat durch Klicken bearbeiten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38D6026E-C2BD-48D0-A9F0-9A88F52E67AB}" type="datetimeFigureOut">
              <a:rPr lang="de-AT" smtClean="0"/>
              <a:t>05.03.2012</a:t>
            </a:fld>
            <a:endParaRPr lang="de-AT"/>
          </a:p>
        </p:txBody>
      </p:sp>
      <p:sp>
        <p:nvSpPr>
          <p:cNvPr id="6" name="Footer Placeholder 5"/>
          <p:cNvSpPr>
            <a:spLocks noGrp="1"/>
          </p:cNvSpPr>
          <p:nvPr>
            <p:ph type="ftr" sz="quarter" idx="11"/>
          </p:nvPr>
        </p:nvSpPr>
        <p:spPr/>
        <p:txBody>
          <a:bodyPr/>
          <a:lstStyle/>
          <a:p>
            <a:endParaRPr lang="de-AT"/>
          </a:p>
        </p:txBody>
      </p:sp>
      <p:sp>
        <p:nvSpPr>
          <p:cNvPr id="7" name="Slide Number Placeholder 6"/>
          <p:cNvSpPr>
            <a:spLocks noGrp="1"/>
          </p:cNvSpPr>
          <p:nvPr>
            <p:ph type="sldNum" sz="quarter" idx="12"/>
          </p:nvPr>
        </p:nvSpPr>
        <p:spPr/>
        <p:txBody>
          <a:bodyPr/>
          <a:lstStyle/>
          <a:p>
            <a:fld id="{85F484D6-38B8-466D-832A-79E67C8C1CBE}" type="slidenum">
              <a:rPr lang="de-AT" smtClean="0"/>
              <a:t>‹Nr.›</a:t>
            </a:fld>
            <a:endParaRPr lang="de-A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38D6026E-C2BD-48D0-A9F0-9A88F52E67AB}" type="datetimeFigureOut">
              <a:rPr lang="de-AT" smtClean="0"/>
              <a:t>05.03.2012</a:t>
            </a:fld>
            <a:endParaRPr lang="de-AT"/>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de-AT"/>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5F484D6-38B8-466D-832A-79E67C8C1CBE}" type="slidenum">
              <a:rPr lang="de-AT" smtClean="0"/>
              <a:t>‹Nr.›</a:t>
            </a:fld>
            <a:endParaRPr lang="de-AT"/>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sklavenmark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08720"/>
            <a:ext cx="7632700" cy="5727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611338" y="341194"/>
            <a:ext cx="7393371" cy="400110"/>
          </a:xfrm>
          <a:prstGeom prst="rect">
            <a:avLst/>
          </a:prstGeom>
          <a:noFill/>
        </p:spPr>
        <p:txBody>
          <a:bodyPr wrap="none" rtlCol="0">
            <a:spAutoFit/>
          </a:bodyPr>
          <a:lstStyle/>
          <a:p>
            <a:r>
              <a:rPr lang="de-AT" sz="2000" dirty="0" smtClean="0"/>
              <a:t>    Antike </a:t>
            </a:r>
            <a:r>
              <a:rPr lang="de-AT" sz="2000" dirty="0" smtClean="0"/>
              <a:t>Sklaverei                </a:t>
            </a:r>
            <a:r>
              <a:rPr lang="de-AT" sz="2000" dirty="0" smtClean="0"/>
              <a:t> </a:t>
            </a:r>
            <a:r>
              <a:rPr lang="de-AT" sz="2000" dirty="0" smtClean="0"/>
              <a:t>Lebensbedingungen der Sklaven</a:t>
            </a:r>
            <a:endParaRPr lang="de-AT" sz="2000" dirty="0"/>
          </a:p>
        </p:txBody>
      </p:sp>
    </p:spTree>
    <p:extLst>
      <p:ext uri="{BB962C8B-B14F-4D97-AF65-F5344CB8AC3E}">
        <p14:creationId xmlns:p14="http://schemas.microsoft.com/office/powerpoint/2010/main" val="4128621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r>
              <a:rPr lang="de-AT" dirty="0" smtClean="0"/>
              <a:t>Wie kam es dazu, dass Menschen zu Sklaven gemacht wurden ?</a:t>
            </a:r>
          </a:p>
          <a:p>
            <a:r>
              <a:rPr lang="de-AT" dirty="0" smtClean="0"/>
              <a:t>Unter welchen Bedingungen mussten Sklaven leben?</a:t>
            </a:r>
          </a:p>
          <a:p>
            <a:r>
              <a:rPr lang="de-AT" dirty="0" smtClean="0"/>
              <a:t>Warum wurde Sklaverei während der Antike als selbstverständliches Phänomen angesehen?</a:t>
            </a:r>
          </a:p>
          <a:p>
            <a:r>
              <a:rPr lang="de-AT" dirty="0" smtClean="0"/>
              <a:t>Welche Autoren beschäftigen sich mit dem Sklaventhema und was wird über Sklaven berichtet?</a:t>
            </a:r>
          </a:p>
          <a:p>
            <a:endParaRPr lang="de-AT" dirty="0"/>
          </a:p>
        </p:txBody>
      </p:sp>
      <p:sp>
        <p:nvSpPr>
          <p:cNvPr id="2" name="Titel 1"/>
          <p:cNvSpPr>
            <a:spLocks noGrp="1"/>
          </p:cNvSpPr>
          <p:nvPr>
            <p:ph type="title"/>
          </p:nvPr>
        </p:nvSpPr>
        <p:spPr/>
        <p:txBody>
          <a:bodyPr>
            <a:noAutofit/>
          </a:bodyPr>
          <a:lstStyle/>
          <a:p>
            <a:r>
              <a:rPr lang="de-AT" sz="4000" dirty="0" smtClean="0"/>
              <a:t>SERVI </a:t>
            </a:r>
            <a:r>
              <a:rPr lang="de-AT" sz="4000" dirty="0" err="1" smtClean="0"/>
              <a:t>sunt</a:t>
            </a:r>
            <a:r>
              <a:rPr lang="de-AT" sz="4000" dirty="0" smtClean="0"/>
              <a:t>; </a:t>
            </a:r>
            <a:r>
              <a:rPr lang="de-AT" sz="4000" dirty="0" err="1" smtClean="0"/>
              <a:t>immo</a:t>
            </a:r>
            <a:r>
              <a:rPr lang="de-AT" sz="4000" dirty="0" smtClean="0"/>
              <a:t> </a:t>
            </a:r>
            <a:r>
              <a:rPr lang="de-AT" sz="4000" dirty="0" err="1" smtClean="0"/>
              <a:t>homines</a:t>
            </a:r>
            <a:r>
              <a:rPr lang="de-AT" sz="4000" dirty="0" smtClean="0"/>
              <a:t>; </a:t>
            </a:r>
            <a:r>
              <a:rPr lang="de-AT" sz="4000" dirty="0" err="1" smtClean="0"/>
              <a:t>servi</a:t>
            </a:r>
            <a:r>
              <a:rPr lang="de-AT" sz="4000" dirty="0" smtClean="0"/>
              <a:t> </a:t>
            </a:r>
            <a:r>
              <a:rPr lang="de-AT" sz="4000" dirty="0" err="1" smtClean="0"/>
              <a:t>sunt</a:t>
            </a:r>
            <a:r>
              <a:rPr lang="de-AT" sz="4000" dirty="0" smtClean="0"/>
              <a:t> ; </a:t>
            </a:r>
            <a:r>
              <a:rPr lang="de-AT" sz="4000" dirty="0" err="1" smtClean="0"/>
              <a:t>immo</a:t>
            </a:r>
            <a:r>
              <a:rPr lang="de-AT" sz="4000" dirty="0" smtClean="0"/>
              <a:t> </a:t>
            </a:r>
            <a:r>
              <a:rPr lang="de-AT" sz="4000" dirty="0" err="1" smtClean="0"/>
              <a:t>amici</a:t>
            </a:r>
            <a:r>
              <a:rPr lang="de-AT" sz="4000" dirty="0" smtClean="0"/>
              <a:t> </a:t>
            </a:r>
            <a:r>
              <a:rPr lang="de-AT" sz="4000" dirty="0" err="1" smtClean="0"/>
              <a:t>humiles</a:t>
            </a:r>
            <a:endParaRPr lang="de-AT" sz="4000" dirty="0"/>
          </a:p>
        </p:txBody>
      </p:sp>
    </p:spTree>
    <p:extLst>
      <p:ext uri="{BB962C8B-B14F-4D97-AF65-F5344CB8AC3E}">
        <p14:creationId xmlns:p14="http://schemas.microsoft.com/office/powerpoint/2010/main" val="934855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39552" y="2204864"/>
            <a:ext cx="8229600" cy="4525963"/>
          </a:xfrm>
        </p:spPr>
        <p:txBody>
          <a:bodyPr>
            <a:normAutofit/>
          </a:bodyPr>
          <a:lstStyle/>
          <a:p>
            <a:r>
              <a:rPr lang="de-AT" dirty="0" smtClean="0"/>
              <a:t>Cum Caesar Augustus </a:t>
            </a:r>
            <a:r>
              <a:rPr lang="de-AT" dirty="0" err="1" smtClean="0"/>
              <a:t>apud</a:t>
            </a:r>
            <a:r>
              <a:rPr lang="de-AT" dirty="0" smtClean="0"/>
              <a:t> </a:t>
            </a:r>
            <a:r>
              <a:rPr lang="de-AT" dirty="0" err="1" smtClean="0"/>
              <a:t>Vedium</a:t>
            </a:r>
            <a:r>
              <a:rPr lang="de-AT" dirty="0" smtClean="0"/>
              <a:t> </a:t>
            </a:r>
            <a:r>
              <a:rPr lang="de-AT" dirty="0" err="1" smtClean="0"/>
              <a:t>Pollionem</a:t>
            </a:r>
            <a:r>
              <a:rPr lang="de-AT" dirty="0" smtClean="0"/>
              <a:t> </a:t>
            </a:r>
            <a:r>
              <a:rPr lang="de-AT" dirty="0" err="1" smtClean="0"/>
              <a:t>cenaret</a:t>
            </a:r>
            <a:r>
              <a:rPr lang="de-AT" dirty="0" smtClean="0"/>
              <a:t>, </a:t>
            </a:r>
            <a:r>
              <a:rPr lang="de-AT" dirty="0" err="1" smtClean="0"/>
              <a:t>unus</a:t>
            </a:r>
            <a:r>
              <a:rPr lang="de-AT" dirty="0" smtClean="0"/>
              <a:t> e </a:t>
            </a:r>
            <a:r>
              <a:rPr lang="de-AT" dirty="0" err="1" smtClean="0"/>
              <a:t>servis</a:t>
            </a:r>
            <a:r>
              <a:rPr lang="de-AT" dirty="0" smtClean="0"/>
              <a:t> forte </a:t>
            </a:r>
            <a:r>
              <a:rPr lang="de-AT" dirty="0" err="1" smtClean="0"/>
              <a:t>crystallinum</a:t>
            </a:r>
            <a:r>
              <a:rPr lang="de-AT" dirty="0" smtClean="0"/>
              <a:t> </a:t>
            </a:r>
            <a:r>
              <a:rPr lang="de-AT" dirty="0" err="1" smtClean="0"/>
              <a:t>fregit</a:t>
            </a:r>
            <a:r>
              <a:rPr lang="de-AT" dirty="0" smtClean="0"/>
              <a:t>. </a:t>
            </a:r>
            <a:r>
              <a:rPr lang="de-AT" dirty="0" err="1" smtClean="0"/>
              <a:t>Tum</a:t>
            </a:r>
            <a:r>
              <a:rPr lang="de-AT" dirty="0" smtClean="0"/>
              <a:t> </a:t>
            </a:r>
            <a:r>
              <a:rPr lang="de-AT" dirty="0" err="1" smtClean="0"/>
              <a:t>dominus</a:t>
            </a:r>
            <a:r>
              <a:rPr lang="de-AT" dirty="0" smtClean="0"/>
              <a:t> </a:t>
            </a:r>
            <a:r>
              <a:rPr lang="de-AT" dirty="0" err="1" smtClean="0"/>
              <a:t>tanta</a:t>
            </a:r>
            <a:r>
              <a:rPr lang="de-AT" dirty="0" smtClean="0"/>
              <a:t> </a:t>
            </a:r>
            <a:r>
              <a:rPr lang="de-AT" dirty="0" err="1" smtClean="0"/>
              <a:t>ira</a:t>
            </a:r>
            <a:r>
              <a:rPr lang="de-AT" dirty="0" smtClean="0"/>
              <a:t> </a:t>
            </a:r>
            <a:r>
              <a:rPr lang="de-AT" dirty="0" err="1" smtClean="0"/>
              <a:t>commotus</a:t>
            </a:r>
            <a:r>
              <a:rPr lang="de-AT" dirty="0" smtClean="0"/>
              <a:t> </a:t>
            </a:r>
            <a:r>
              <a:rPr lang="de-AT" dirty="0" err="1" smtClean="0"/>
              <a:t>est</a:t>
            </a:r>
            <a:r>
              <a:rPr lang="de-AT" dirty="0" smtClean="0"/>
              <a:t>, </a:t>
            </a:r>
            <a:r>
              <a:rPr lang="de-AT" dirty="0" err="1" smtClean="0"/>
              <a:t>ut</a:t>
            </a:r>
            <a:r>
              <a:rPr lang="de-AT" dirty="0" smtClean="0"/>
              <a:t> </a:t>
            </a:r>
            <a:r>
              <a:rPr lang="de-AT" dirty="0" err="1" smtClean="0"/>
              <a:t>eum</a:t>
            </a:r>
            <a:r>
              <a:rPr lang="de-AT" dirty="0" smtClean="0"/>
              <a:t> </a:t>
            </a:r>
            <a:r>
              <a:rPr lang="de-AT" dirty="0" err="1" smtClean="0"/>
              <a:t>servum</a:t>
            </a:r>
            <a:r>
              <a:rPr lang="de-AT" dirty="0" smtClean="0"/>
              <a:t> </a:t>
            </a:r>
            <a:r>
              <a:rPr lang="de-AT" dirty="0" err="1" smtClean="0"/>
              <a:t>comprehendi</a:t>
            </a:r>
            <a:r>
              <a:rPr lang="de-AT" dirty="0" smtClean="0"/>
              <a:t> </a:t>
            </a:r>
            <a:r>
              <a:rPr lang="de-AT" dirty="0" err="1" smtClean="0"/>
              <a:t>murenisque</a:t>
            </a:r>
            <a:r>
              <a:rPr lang="de-AT" dirty="0" smtClean="0"/>
              <a:t> </a:t>
            </a:r>
            <a:r>
              <a:rPr lang="de-AT" dirty="0" err="1" smtClean="0"/>
              <a:t>proici</a:t>
            </a:r>
            <a:r>
              <a:rPr lang="de-AT" dirty="0" smtClean="0"/>
              <a:t> </a:t>
            </a:r>
            <a:r>
              <a:rPr lang="de-AT" dirty="0" err="1" smtClean="0"/>
              <a:t>iuberet</a:t>
            </a:r>
            <a:r>
              <a:rPr lang="de-AT" dirty="0" smtClean="0"/>
              <a:t>, quas </a:t>
            </a:r>
            <a:r>
              <a:rPr lang="de-AT" dirty="0" err="1" smtClean="0"/>
              <a:t>ingentes</a:t>
            </a:r>
            <a:r>
              <a:rPr lang="de-AT" dirty="0" smtClean="0"/>
              <a:t> in </a:t>
            </a:r>
            <a:r>
              <a:rPr lang="de-AT" dirty="0" err="1" smtClean="0"/>
              <a:t>piscina</a:t>
            </a:r>
            <a:r>
              <a:rPr lang="de-AT" dirty="0" smtClean="0"/>
              <a:t> </a:t>
            </a:r>
            <a:r>
              <a:rPr lang="de-AT" dirty="0" err="1" smtClean="0"/>
              <a:t>continebat</a:t>
            </a:r>
            <a:r>
              <a:rPr lang="de-AT" dirty="0" smtClean="0"/>
              <a:t>. Servus </a:t>
            </a:r>
            <a:r>
              <a:rPr lang="de-AT" dirty="0" err="1" smtClean="0"/>
              <a:t>autem</a:t>
            </a:r>
            <a:r>
              <a:rPr lang="de-AT" dirty="0" smtClean="0"/>
              <a:t> </a:t>
            </a:r>
            <a:r>
              <a:rPr lang="de-AT" dirty="0" err="1" smtClean="0"/>
              <a:t>tantopere</a:t>
            </a:r>
            <a:r>
              <a:rPr lang="de-AT" dirty="0" smtClean="0"/>
              <a:t> </a:t>
            </a:r>
            <a:r>
              <a:rPr lang="de-AT" dirty="0" err="1" smtClean="0"/>
              <a:t>territus</a:t>
            </a:r>
            <a:r>
              <a:rPr lang="de-AT" dirty="0" smtClean="0"/>
              <a:t> </a:t>
            </a:r>
            <a:r>
              <a:rPr lang="de-AT" dirty="0" err="1" smtClean="0"/>
              <a:t>est</a:t>
            </a:r>
            <a:r>
              <a:rPr lang="de-AT" dirty="0" smtClean="0"/>
              <a:t>, </a:t>
            </a:r>
            <a:r>
              <a:rPr lang="de-AT" dirty="0" err="1" smtClean="0"/>
              <a:t>ut</a:t>
            </a:r>
            <a:r>
              <a:rPr lang="de-AT" dirty="0" smtClean="0"/>
              <a:t> ad </a:t>
            </a:r>
            <a:r>
              <a:rPr lang="de-AT" dirty="0" err="1" smtClean="0"/>
              <a:t>Caesaris</a:t>
            </a:r>
            <a:r>
              <a:rPr lang="de-AT" dirty="0" smtClean="0"/>
              <a:t> pedes </a:t>
            </a:r>
            <a:r>
              <a:rPr lang="de-AT" dirty="0" err="1" smtClean="0"/>
              <a:t>fugeret</a:t>
            </a:r>
            <a:r>
              <a:rPr lang="de-AT" dirty="0" smtClean="0"/>
              <a:t> et </a:t>
            </a:r>
            <a:r>
              <a:rPr lang="de-AT" dirty="0" err="1" smtClean="0"/>
              <a:t>auxilium</a:t>
            </a:r>
            <a:r>
              <a:rPr lang="de-AT" dirty="0" smtClean="0"/>
              <a:t> ab </a:t>
            </a:r>
            <a:r>
              <a:rPr lang="de-AT" dirty="0" err="1" smtClean="0"/>
              <a:t>eo</a:t>
            </a:r>
            <a:r>
              <a:rPr lang="de-AT" dirty="0" smtClean="0"/>
              <a:t> </a:t>
            </a:r>
            <a:r>
              <a:rPr lang="de-AT" dirty="0" err="1" smtClean="0"/>
              <a:t>peteret</a:t>
            </a:r>
            <a:r>
              <a:rPr lang="de-AT" dirty="0" smtClean="0"/>
              <a:t>. Cum </a:t>
            </a:r>
            <a:r>
              <a:rPr lang="de-AT" dirty="0" err="1" smtClean="0"/>
              <a:t>nihil</a:t>
            </a:r>
            <a:r>
              <a:rPr lang="de-AT" dirty="0" smtClean="0"/>
              <a:t> </a:t>
            </a:r>
            <a:r>
              <a:rPr lang="de-AT" dirty="0" err="1" smtClean="0"/>
              <a:t>oraret</a:t>
            </a:r>
            <a:r>
              <a:rPr lang="de-AT" dirty="0" smtClean="0"/>
              <a:t> </a:t>
            </a:r>
            <a:r>
              <a:rPr lang="de-AT" dirty="0" err="1" smtClean="0"/>
              <a:t>servus</a:t>
            </a:r>
            <a:r>
              <a:rPr lang="de-AT" dirty="0" smtClean="0"/>
              <a:t> </a:t>
            </a:r>
            <a:r>
              <a:rPr lang="de-AT" dirty="0" err="1" smtClean="0"/>
              <a:t>nisi</a:t>
            </a:r>
            <a:r>
              <a:rPr lang="de-AT" dirty="0" smtClean="0"/>
              <a:t>, </a:t>
            </a:r>
            <a:r>
              <a:rPr lang="de-AT" dirty="0" err="1" smtClean="0"/>
              <a:t>ut</a:t>
            </a:r>
            <a:r>
              <a:rPr lang="de-AT" dirty="0" smtClean="0"/>
              <a:t> </a:t>
            </a:r>
            <a:r>
              <a:rPr lang="de-AT" dirty="0" err="1" smtClean="0"/>
              <a:t>alio</a:t>
            </a:r>
            <a:r>
              <a:rPr lang="de-AT" dirty="0" smtClean="0"/>
              <a:t> </a:t>
            </a:r>
            <a:r>
              <a:rPr lang="de-AT" dirty="0" err="1" smtClean="0"/>
              <a:t>modo</a:t>
            </a:r>
            <a:r>
              <a:rPr lang="de-AT" dirty="0" smtClean="0"/>
              <a:t> </a:t>
            </a:r>
            <a:r>
              <a:rPr lang="de-AT" dirty="0" err="1" smtClean="0"/>
              <a:t>necaretur</a:t>
            </a:r>
            <a:r>
              <a:rPr lang="de-AT" dirty="0" smtClean="0"/>
              <a:t> </a:t>
            </a:r>
            <a:r>
              <a:rPr lang="de-AT" dirty="0" err="1" smtClean="0"/>
              <a:t>neve</a:t>
            </a:r>
            <a:r>
              <a:rPr lang="de-AT" dirty="0" smtClean="0"/>
              <a:t> </a:t>
            </a:r>
            <a:r>
              <a:rPr lang="de-AT" dirty="0" err="1" smtClean="0"/>
              <a:t>piscibus</a:t>
            </a:r>
            <a:r>
              <a:rPr lang="de-AT" dirty="0" smtClean="0"/>
              <a:t> </a:t>
            </a:r>
            <a:r>
              <a:rPr lang="de-AT" dirty="0" err="1" smtClean="0"/>
              <a:t>ferocibus</a:t>
            </a:r>
            <a:r>
              <a:rPr lang="de-AT" dirty="0" smtClean="0"/>
              <a:t> </a:t>
            </a:r>
            <a:r>
              <a:rPr lang="de-AT" dirty="0" err="1" smtClean="0"/>
              <a:t>proiceretur</a:t>
            </a:r>
            <a:r>
              <a:rPr lang="de-AT" dirty="0" smtClean="0"/>
              <a:t>, Augustus </a:t>
            </a:r>
            <a:r>
              <a:rPr lang="de-AT" dirty="0" err="1" smtClean="0"/>
              <a:t>amicum</a:t>
            </a:r>
            <a:r>
              <a:rPr lang="de-AT" dirty="0" smtClean="0"/>
              <a:t> </a:t>
            </a:r>
            <a:r>
              <a:rPr lang="de-AT" dirty="0" err="1" smtClean="0"/>
              <a:t>propter</a:t>
            </a:r>
            <a:r>
              <a:rPr lang="de-AT" dirty="0" smtClean="0"/>
              <a:t> </a:t>
            </a:r>
            <a:r>
              <a:rPr lang="de-AT" dirty="0" err="1" smtClean="0"/>
              <a:t>crudelitatem</a:t>
            </a:r>
            <a:r>
              <a:rPr lang="de-AT" dirty="0" smtClean="0"/>
              <a:t> </a:t>
            </a:r>
            <a:r>
              <a:rPr lang="de-AT" dirty="0" err="1" smtClean="0"/>
              <a:t>puniri</a:t>
            </a:r>
            <a:r>
              <a:rPr lang="de-AT" dirty="0" smtClean="0"/>
              <a:t> </a:t>
            </a:r>
            <a:r>
              <a:rPr lang="de-AT" dirty="0" err="1" smtClean="0"/>
              <a:t>debere</a:t>
            </a:r>
            <a:r>
              <a:rPr lang="de-AT" dirty="0" smtClean="0"/>
              <a:t> </a:t>
            </a:r>
            <a:r>
              <a:rPr lang="de-AT" dirty="0" err="1" smtClean="0"/>
              <a:t>existimavit</a:t>
            </a:r>
            <a:r>
              <a:rPr lang="de-AT" dirty="0" smtClean="0"/>
              <a:t>. </a:t>
            </a:r>
            <a:r>
              <a:rPr lang="de-AT" dirty="0" err="1" smtClean="0"/>
              <a:t>Servum</a:t>
            </a:r>
            <a:r>
              <a:rPr lang="de-AT" dirty="0" smtClean="0"/>
              <a:t> manu </a:t>
            </a:r>
            <a:r>
              <a:rPr lang="de-AT" dirty="0" err="1" smtClean="0"/>
              <a:t>mitti</a:t>
            </a:r>
            <a:r>
              <a:rPr lang="de-AT" dirty="0" smtClean="0"/>
              <a:t> </a:t>
            </a:r>
            <a:r>
              <a:rPr lang="de-AT" dirty="0" err="1" smtClean="0"/>
              <a:t>iussit</a:t>
            </a:r>
            <a:r>
              <a:rPr lang="de-AT" dirty="0" smtClean="0"/>
              <a:t>; […]</a:t>
            </a:r>
          </a:p>
          <a:p>
            <a:endParaRPr lang="de-AT" dirty="0"/>
          </a:p>
        </p:txBody>
      </p:sp>
      <p:sp>
        <p:nvSpPr>
          <p:cNvPr id="4" name="Rectangle 2"/>
          <p:cNvSpPr>
            <a:spLocks noGrp="1" noChangeArrowheads="1"/>
          </p:cNvSpPr>
          <p:nvPr>
            <p:ph type="title"/>
          </p:nvPr>
        </p:nvSpPr>
        <p:spPr/>
        <p:txBody>
          <a:bodyPr>
            <a:normAutofit fontScale="90000"/>
          </a:bodyPr>
          <a:lstStyle/>
          <a:p>
            <a:r>
              <a:rPr lang="de-AT" sz="3600" dirty="0"/>
              <a:t>Behandlung der Sklaven</a:t>
            </a:r>
            <a:br>
              <a:rPr lang="de-AT" sz="3600" dirty="0"/>
            </a:br>
            <a:r>
              <a:rPr lang="de-AT" sz="3600" dirty="0"/>
              <a:t>Was passierte mit ihnen, wenn sie etwas falsch gemacht hatten</a:t>
            </a:r>
            <a:r>
              <a:rPr lang="de-AT" sz="4000" dirty="0"/>
              <a:t>?</a:t>
            </a:r>
          </a:p>
        </p:txBody>
      </p:sp>
    </p:spTree>
    <p:extLst>
      <p:ext uri="{BB962C8B-B14F-4D97-AF65-F5344CB8AC3E}">
        <p14:creationId xmlns:p14="http://schemas.microsoft.com/office/powerpoint/2010/main" val="170903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de-AT" i="1" dirty="0" err="1" smtClean="0"/>
              <a:t>Nunc</a:t>
            </a:r>
            <a:r>
              <a:rPr lang="de-AT" i="1" dirty="0" smtClean="0"/>
              <a:t> </a:t>
            </a:r>
            <a:r>
              <a:rPr lang="de-AT" i="1" dirty="0" err="1" smtClean="0"/>
              <a:t>dicam</a:t>
            </a:r>
            <a:r>
              <a:rPr lang="de-AT" i="1" dirty="0" smtClean="0"/>
              <a:t>, </a:t>
            </a:r>
            <a:r>
              <a:rPr lang="de-AT" i="1" dirty="0" err="1" smtClean="0"/>
              <a:t>agri</a:t>
            </a:r>
            <a:r>
              <a:rPr lang="de-AT" i="1" dirty="0" smtClean="0"/>
              <a:t> </a:t>
            </a:r>
            <a:r>
              <a:rPr lang="de-AT" i="1" dirty="0" err="1" smtClean="0"/>
              <a:t>quibus</a:t>
            </a:r>
            <a:r>
              <a:rPr lang="de-AT" i="1" dirty="0" smtClean="0"/>
              <a:t> </a:t>
            </a:r>
            <a:r>
              <a:rPr lang="de-AT" i="1" dirty="0" err="1" smtClean="0"/>
              <a:t>rebus</a:t>
            </a:r>
            <a:r>
              <a:rPr lang="de-AT" i="1" dirty="0" smtClean="0"/>
              <a:t> </a:t>
            </a:r>
            <a:r>
              <a:rPr lang="de-AT" i="1" dirty="0" err="1" smtClean="0"/>
              <a:t>colantur</a:t>
            </a:r>
            <a:r>
              <a:rPr lang="de-AT" i="1" dirty="0" smtClean="0"/>
              <a:t>. </a:t>
            </a:r>
            <a:r>
              <a:rPr lang="de-AT" i="1" dirty="0" err="1" smtClean="0"/>
              <a:t>Quae</a:t>
            </a:r>
            <a:r>
              <a:rPr lang="de-AT" i="1" dirty="0" smtClean="0"/>
              <a:t> </a:t>
            </a:r>
            <a:r>
              <a:rPr lang="de-AT" i="1" dirty="0" err="1" smtClean="0"/>
              <a:t>res</a:t>
            </a:r>
            <a:r>
              <a:rPr lang="de-AT" i="1" dirty="0" smtClean="0"/>
              <a:t> </a:t>
            </a:r>
            <a:r>
              <a:rPr lang="de-AT" i="1" dirty="0" err="1" smtClean="0"/>
              <a:t>alii</a:t>
            </a:r>
            <a:r>
              <a:rPr lang="de-AT" i="1" dirty="0" smtClean="0"/>
              <a:t> </a:t>
            </a:r>
            <a:r>
              <a:rPr lang="de-AT" i="1" dirty="0" err="1" smtClean="0"/>
              <a:t>dividunt</a:t>
            </a:r>
            <a:r>
              <a:rPr lang="de-AT" i="1" dirty="0" smtClean="0"/>
              <a:t> in </a:t>
            </a:r>
            <a:r>
              <a:rPr lang="de-AT" i="1" dirty="0" err="1" smtClean="0"/>
              <a:t>duas</a:t>
            </a:r>
            <a:r>
              <a:rPr lang="de-AT" i="1" dirty="0" smtClean="0"/>
              <a:t> </a:t>
            </a:r>
            <a:r>
              <a:rPr lang="de-AT" i="1" dirty="0" err="1" smtClean="0"/>
              <a:t>partes</a:t>
            </a:r>
            <a:r>
              <a:rPr lang="de-AT" i="1" dirty="0" smtClean="0"/>
              <a:t>, in </a:t>
            </a:r>
            <a:r>
              <a:rPr lang="de-AT" i="1" dirty="0" err="1" smtClean="0"/>
              <a:t>homines</a:t>
            </a:r>
            <a:r>
              <a:rPr lang="de-AT" i="1" dirty="0" smtClean="0"/>
              <a:t> et </a:t>
            </a:r>
            <a:r>
              <a:rPr lang="de-AT" i="1" dirty="0" err="1" smtClean="0"/>
              <a:t>adminicula</a:t>
            </a:r>
            <a:r>
              <a:rPr lang="de-AT" i="1" dirty="0" smtClean="0"/>
              <a:t> </a:t>
            </a:r>
            <a:r>
              <a:rPr lang="de-AT" i="1" dirty="0" err="1" smtClean="0"/>
              <a:t>hominum</a:t>
            </a:r>
            <a:r>
              <a:rPr lang="de-AT" i="1" dirty="0" smtClean="0"/>
              <a:t>, sine </a:t>
            </a:r>
            <a:r>
              <a:rPr lang="de-AT" i="1" dirty="0" err="1" smtClean="0"/>
              <a:t>quibus</a:t>
            </a:r>
            <a:r>
              <a:rPr lang="de-AT" i="1" dirty="0" smtClean="0"/>
              <a:t> </a:t>
            </a:r>
            <a:r>
              <a:rPr lang="de-AT" i="1" dirty="0" err="1" smtClean="0"/>
              <a:t>rebus</a:t>
            </a:r>
            <a:r>
              <a:rPr lang="de-AT" i="1" dirty="0" smtClean="0"/>
              <a:t> </a:t>
            </a:r>
            <a:r>
              <a:rPr lang="de-AT" i="1" dirty="0" err="1" smtClean="0"/>
              <a:t>colere</a:t>
            </a:r>
            <a:r>
              <a:rPr lang="de-AT" i="1" dirty="0" smtClean="0"/>
              <a:t> non </a:t>
            </a:r>
            <a:r>
              <a:rPr lang="de-AT" i="1" dirty="0" err="1" smtClean="0"/>
              <a:t>possunt</a:t>
            </a:r>
            <a:r>
              <a:rPr lang="de-AT" i="1" dirty="0" smtClean="0"/>
              <a:t>, </a:t>
            </a:r>
            <a:r>
              <a:rPr lang="de-AT" i="1" dirty="0" err="1" smtClean="0"/>
              <a:t>alii</a:t>
            </a:r>
            <a:r>
              <a:rPr lang="de-AT" i="1" dirty="0" smtClean="0"/>
              <a:t> in </a:t>
            </a:r>
            <a:r>
              <a:rPr lang="de-AT" i="1" dirty="0" err="1" smtClean="0"/>
              <a:t>tres</a:t>
            </a:r>
            <a:r>
              <a:rPr lang="de-AT" i="1" dirty="0" smtClean="0"/>
              <a:t> </a:t>
            </a:r>
            <a:r>
              <a:rPr lang="de-AT" i="1" dirty="0" err="1" smtClean="0"/>
              <a:t>partes</a:t>
            </a:r>
            <a:r>
              <a:rPr lang="de-AT" i="1" dirty="0" smtClean="0"/>
              <a:t>, </a:t>
            </a:r>
            <a:r>
              <a:rPr lang="de-AT" i="1" dirty="0" err="1" smtClean="0"/>
              <a:t>instrumenti</a:t>
            </a:r>
            <a:r>
              <a:rPr lang="de-AT" i="1" dirty="0" smtClean="0"/>
              <a:t> </a:t>
            </a:r>
            <a:r>
              <a:rPr lang="de-AT" i="1" dirty="0" err="1" smtClean="0"/>
              <a:t>genus</a:t>
            </a:r>
            <a:r>
              <a:rPr lang="de-AT" i="1" dirty="0" smtClean="0"/>
              <a:t> </a:t>
            </a:r>
            <a:r>
              <a:rPr lang="de-AT" i="1" dirty="0" err="1" smtClean="0"/>
              <a:t>vocale</a:t>
            </a:r>
            <a:r>
              <a:rPr lang="de-AT" i="1" dirty="0" smtClean="0"/>
              <a:t> et </a:t>
            </a:r>
            <a:r>
              <a:rPr lang="de-AT" i="1" dirty="0" err="1" smtClean="0"/>
              <a:t>semivocale</a:t>
            </a:r>
            <a:r>
              <a:rPr lang="de-AT" i="1" dirty="0" smtClean="0"/>
              <a:t> et </a:t>
            </a:r>
            <a:r>
              <a:rPr lang="de-AT" i="1" dirty="0" err="1" smtClean="0"/>
              <a:t>mutum</a:t>
            </a:r>
            <a:r>
              <a:rPr lang="de-AT" i="1" dirty="0" smtClean="0"/>
              <a:t> – </a:t>
            </a:r>
            <a:r>
              <a:rPr lang="de-AT" i="1" dirty="0" err="1" smtClean="0"/>
              <a:t>vocale</a:t>
            </a:r>
            <a:r>
              <a:rPr lang="de-AT" i="1" dirty="0" smtClean="0"/>
              <a:t>, in quo </a:t>
            </a:r>
            <a:r>
              <a:rPr lang="de-AT" i="1" dirty="0" err="1" smtClean="0"/>
              <a:t>sunt</a:t>
            </a:r>
            <a:r>
              <a:rPr lang="de-AT" i="1" dirty="0" smtClean="0"/>
              <a:t> </a:t>
            </a:r>
            <a:r>
              <a:rPr lang="de-AT" i="1" dirty="0" err="1" smtClean="0"/>
              <a:t>servi</a:t>
            </a:r>
            <a:r>
              <a:rPr lang="de-AT" i="1" dirty="0" smtClean="0"/>
              <a:t>, </a:t>
            </a:r>
            <a:r>
              <a:rPr lang="de-AT" i="1" dirty="0" err="1" smtClean="0"/>
              <a:t>semivocale</a:t>
            </a:r>
            <a:r>
              <a:rPr lang="de-AT" i="1" dirty="0" smtClean="0"/>
              <a:t>, in quo </a:t>
            </a:r>
            <a:r>
              <a:rPr lang="de-AT" i="1" dirty="0" err="1" smtClean="0"/>
              <a:t>sunt</a:t>
            </a:r>
            <a:r>
              <a:rPr lang="de-AT" i="1" dirty="0" smtClean="0"/>
              <a:t> </a:t>
            </a:r>
            <a:r>
              <a:rPr lang="de-AT" i="1" dirty="0" err="1" smtClean="0"/>
              <a:t>boves</a:t>
            </a:r>
            <a:r>
              <a:rPr lang="de-AT" i="1" dirty="0" smtClean="0"/>
              <a:t>, </a:t>
            </a:r>
            <a:r>
              <a:rPr lang="de-AT" i="1" dirty="0" err="1" smtClean="0"/>
              <a:t>mutum</a:t>
            </a:r>
            <a:r>
              <a:rPr lang="de-AT" i="1" dirty="0" smtClean="0"/>
              <a:t>, in quo </a:t>
            </a:r>
            <a:r>
              <a:rPr lang="de-AT" i="1" dirty="0" err="1" smtClean="0"/>
              <a:t>sunt</a:t>
            </a:r>
            <a:r>
              <a:rPr lang="de-AT" i="1" dirty="0" smtClean="0"/>
              <a:t> </a:t>
            </a:r>
            <a:r>
              <a:rPr lang="de-AT" i="1" dirty="0" err="1" smtClean="0"/>
              <a:t>plaustra</a:t>
            </a:r>
            <a:endParaRPr lang="de-AT" i="1" dirty="0" smtClean="0"/>
          </a:p>
          <a:p>
            <a:r>
              <a:rPr lang="de-AT" dirty="0"/>
              <a:t> </a:t>
            </a:r>
            <a:r>
              <a:rPr lang="de-AT" dirty="0" smtClean="0"/>
              <a:t>  </a:t>
            </a:r>
            <a:r>
              <a:rPr lang="de-AT" b="1" dirty="0" smtClean="0"/>
              <a:t>Von wem stammt diese Aussage?</a:t>
            </a:r>
            <a:endParaRPr lang="de-AT" b="1" dirty="0"/>
          </a:p>
        </p:txBody>
      </p:sp>
      <p:sp>
        <p:nvSpPr>
          <p:cNvPr id="2" name="Titel 1"/>
          <p:cNvSpPr>
            <a:spLocks noGrp="1"/>
          </p:cNvSpPr>
          <p:nvPr>
            <p:ph type="title"/>
          </p:nvPr>
        </p:nvSpPr>
        <p:spPr/>
        <p:txBody>
          <a:bodyPr>
            <a:normAutofit fontScale="90000"/>
          </a:bodyPr>
          <a:lstStyle/>
          <a:p>
            <a:r>
              <a:rPr lang="de-AT" dirty="0" smtClean="0"/>
              <a:t>Rechtliche Stellung der Sklaven</a:t>
            </a:r>
            <a:endParaRPr lang="de-AT" dirty="0"/>
          </a:p>
        </p:txBody>
      </p:sp>
    </p:spTree>
    <p:extLst>
      <p:ext uri="{BB962C8B-B14F-4D97-AF65-F5344CB8AC3E}">
        <p14:creationId xmlns:p14="http://schemas.microsoft.com/office/powerpoint/2010/main" val="1261250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55913"/>
            <a:ext cx="82296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20688"/>
            <a:ext cx="3570131" cy="316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eck 3"/>
          <p:cNvSpPr/>
          <p:nvPr/>
        </p:nvSpPr>
        <p:spPr>
          <a:xfrm>
            <a:off x="814219" y="4920593"/>
            <a:ext cx="7920880" cy="1292662"/>
          </a:xfrm>
          <a:prstGeom prst="rect">
            <a:avLst/>
          </a:prstGeom>
        </p:spPr>
        <p:txBody>
          <a:bodyPr wrap="square">
            <a:spAutoFit/>
          </a:bodyPr>
          <a:lstStyle/>
          <a:p>
            <a:r>
              <a:rPr lang="de-AT" sz="2000" dirty="0" smtClean="0"/>
              <a:t>Was passierte normalerweise mit Sklaven, die sich ihrem Herrn widersetzten?</a:t>
            </a:r>
          </a:p>
          <a:p>
            <a:r>
              <a:rPr lang="de-AT" sz="2000" dirty="0" smtClean="0"/>
              <a:t>Wie wurden Sklaven freie römische Bürger?</a:t>
            </a:r>
          </a:p>
          <a:p>
            <a:endParaRPr lang="de-AT"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789703"/>
            <a:ext cx="5055292" cy="2423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5804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fontScale="92500" lnSpcReduction="10000"/>
          </a:bodyPr>
          <a:lstStyle/>
          <a:p>
            <a:r>
              <a:rPr lang="de-AT" dirty="0" err="1" smtClean="0"/>
              <a:t>Lavabatur</a:t>
            </a:r>
            <a:r>
              <a:rPr lang="de-AT" dirty="0" smtClean="0"/>
              <a:t> in </a:t>
            </a:r>
            <a:r>
              <a:rPr lang="de-AT" dirty="0" err="1" smtClean="0"/>
              <a:t>villa</a:t>
            </a:r>
            <a:r>
              <a:rPr lang="de-AT" dirty="0" smtClean="0"/>
              <a:t> </a:t>
            </a:r>
            <a:r>
              <a:rPr lang="de-AT" dirty="0" err="1" smtClean="0"/>
              <a:t>Formiana</a:t>
            </a:r>
            <a:r>
              <a:rPr lang="de-AT" dirty="0" smtClean="0"/>
              <a:t>; </a:t>
            </a:r>
            <a:r>
              <a:rPr lang="de-AT" dirty="0" err="1" smtClean="0"/>
              <a:t>repente</a:t>
            </a:r>
            <a:r>
              <a:rPr lang="de-AT" dirty="0" smtClean="0"/>
              <a:t> </a:t>
            </a:r>
            <a:r>
              <a:rPr lang="de-AT" dirty="0" err="1" smtClean="0"/>
              <a:t>eum</a:t>
            </a:r>
            <a:r>
              <a:rPr lang="de-AT" dirty="0" smtClean="0"/>
              <a:t> </a:t>
            </a:r>
            <a:r>
              <a:rPr lang="de-AT" dirty="0" err="1" smtClean="0"/>
              <a:t>servi</a:t>
            </a:r>
            <a:r>
              <a:rPr lang="de-AT" dirty="0" smtClean="0"/>
              <a:t> </a:t>
            </a:r>
            <a:r>
              <a:rPr lang="de-AT" dirty="0" err="1" smtClean="0"/>
              <a:t>circumsistunt</a:t>
            </a:r>
            <a:r>
              <a:rPr lang="de-AT" dirty="0" smtClean="0"/>
              <a:t>; </a:t>
            </a:r>
            <a:r>
              <a:rPr lang="de-AT" dirty="0" err="1" smtClean="0"/>
              <a:t>alius</a:t>
            </a:r>
            <a:r>
              <a:rPr lang="de-AT" dirty="0" smtClean="0"/>
              <a:t> </a:t>
            </a:r>
            <a:r>
              <a:rPr lang="de-AT" dirty="0" err="1" smtClean="0"/>
              <a:t>fauces</a:t>
            </a:r>
            <a:r>
              <a:rPr lang="de-AT" dirty="0" smtClean="0"/>
              <a:t> </a:t>
            </a:r>
            <a:r>
              <a:rPr lang="de-AT" dirty="0" err="1" smtClean="0"/>
              <a:t>invadit</a:t>
            </a:r>
            <a:r>
              <a:rPr lang="de-AT" dirty="0" smtClean="0"/>
              <a:t>, </a:t>
            </a:r>
            <a:r>
              <a:rPr lang="de-AT" dirty="0" err="1" smtClean="0"/>
              <a:t>alius</a:t>
            </a:r>
            <a:r>
              <a:rPr lang="de-AT" dirty="0" smtClean="0"/>
              <a:t> </a:t>
            </a:r>
            <a:r>
              <a:rPr lang="de-AT" dirty="0" err="1" smtClean="0"/>
              <a:t>os</a:t>
            </a:r>
            <a:r>
              <a:rPr lang="de-AT" dirty="0" smtClean="0"/>
              <a:t> </a:t>
            </a:r>
            <a:r>
              <a:rPr lang="de-AT" dirty="0" err="1" smtClean="0"/>
              <a:t>verberat</a:t>
            </a:r>
            <a:r>
              <a:rPr lang="de-AT" dirty="0" smtClean="0"/>
              <a:t>, </a:t>
            </a:r>
            <a:r>
              <a:rPr lang="de-AT" dirty="0" err="1" smtClean="0"/>
              <a:t>alius</a:t>
            </a:r>
            <a:r>
              <a:rPr lang="de-AT" dirty="0" smtClean="0"/>
              <a:t> </a:t>
            </a:r>
            <a:r>
              <a:rPr lang="de-AT" dirty="0" err="1" smtClean="0"/>
              <a:t>pectus</a:t>
            </a:r>
            <a:r>
              <a:rPr lang="de-AT" dirty="0" smtClean="0"/>
              <a:t> et </a:t>
            </a:r>
            <a:r>
              <a:rPr lang="de-AT" dirty="0" err="1" smtClean="0"/>
              <a:t>ventrem</a:t>
            </a:r>
            <a:r>
              <a:rPr lang="de-AT" dirty="0" smtClean="0"/>
              <a:t> </a:t>
            </a:r>
            <a:r>
              <a:rPr lang="de-AT" dirty="0" err="1" smtClean="0"/>
              <a:t>atque</a:t>
            </a:r>
            <a:r>
              <a:rPr lang="de-AT" dirty="0" smtClean="0"/>
              <a:t> </a:t>
            </a:r>
            <a:r>
              <a:rPr lang="de-AT" dirty="0" err="1" smtClean="0"/>
              <a:t>etiam</a:t>
            </a:r>
            <a:r>
              <a:rPr lang="de-AT" dirty="0" smtClean="0"/>
              <a:t> , </a:t>
            </a:r>
            <a:r>
              <a:rPr lang="de-AT" dirty="0" err="1" smtClean="0"/>
              <a:t>foedum</a:t>
            </a:r>
            <a:r>
              <a:rPr lang="de-AT" dirty="0" smtClean="0"/>
              <a:t> dictu, </a:t>
            </a:r>
            <a:r>
              <a:rPr lang="de-AT" dirty="0" err="1" smtClean="0"/>
              <a:t>verenda</a:t>
            </a:r>
            <a:r>
              <a:rPr lang="de-AT" dirty="0" smtClean="0"/>
              <a:t> </a:t>
            </a:r>
            <a:r>
              <a:rPr lang="de-AT" dirty="0" err="1" smtClean="0"/>
              <a:t>contundit</a:t>
            </a:r>
            <a:r>
              <a:rPr lang="de-AT" dirty="0" smtClean="0"/>
              <a:t>; et cum </a:t>
            </a:r>
            <a:r>
              <a:rPr lang="de-AT" dirty="0" err="1" smtClean="0"/>
              <a:t>exanimem</a:t>
            </a:r>
            <a:r>
              <a:rPr lang="de-AT" dirty="0" smtClean="0"/>
              <a:t> </a:t>
            </a:r>
            <a:r>
              <a:rPr lang="de-AT" dirty="0" err="1" smtClean="0"/>
              <a:t>putarent</a:t>
            </a:r>
            <a:r>
              <a:rPr lang="de-AT" dirty="0" smtClean="0"/>
              <a:t>, </a:t>
            </a:r>
            <a:r>
              <a:rPr lang="de-AT" dirty="0" err="1" smtClean="0"/>
              <a:t>abiciunt</a:t>
            </a:r>
            <a:r>
              <a:rPr lang="de-AT" dirty="0" smtClean="0"/>
              <a:t> in </a:t>
            </a:r>
            <a:r>
              <a:rPr lang="de-AT" dirty="0" err="1" smtClean="0"/>
              <a:t>fervens</a:t>
            </a:r>
            <a:r>
              <a:rPr lang="de-AT" dirty="0" smtClean="0"/>
              <a:t> </a:t>
            </a:r>
            <a:r>
              <a:rPr lang="de-AT" dirty="0" err="1" smtClean="0"/>
              <a:t>pavimentum</a:t>
            </a:r>
            <a:r>
              <a:rPr lang="de-AT" dirty="0" smtClean="0"/>
              <a:t>, </a:t>
            </a:r>
            <a:r>
              <a:rPr lang="de-AT" dirty="0" err="1" smtClean="0"/>
              <a:t>ut</a:t>
            </a:r>
            <a:r>
              <a:rPr lang="de-AT" dirty="0" smtClean="0"/>
              <a:t> </a:t>
            </a:r>
            <a:r>
              <a:rPr lang="de-AT" dirty="0" err="1" smtClean="0"/>
              <a:t>experirentur</a:t>
            </a:r>
            <a:r>
              <a:rPr lang="de-AT" dirty="0" smtClean="0"/>
              <a:t>, an </a:t>
            </a:r>
            <a:r>
              <a:rPr lang="de-AT" dirty="0" err="1" smtClean="0"/>
              <a:t>viveret</a:t>
            </a:r>
            <a:r>
              <a:rPr lang="de-AT" dirty="0" smtClean="0"/>
              <a:t>. </a:t>
            </a:r>
            <a:r>
              <a:rPr lang="fr-FR" dirty="0" smtClean="0"/>
              <a:t>Ille, </a:t>
            </a:r>
            <a:r>
              <a:rPr lang="fr-FR" dirty="0" err="1" smtClean="0"/>
              <a:t>sive</a:t>
            </a:r>
            <a:r>
              <a:rPr lang="fr-FR" dirty="0" smtClean="0"/>
              <a:t> quia non </a:t>
            </a:r>
            <a:r>
              <a:rPr lang="fr-FR" dirty="0" err="1" smtClean="0"/>
              <a:t>sentiebat</a:t>
            </a:r>
            <a:r>
              <a:rPr lang="fr-FR" dirty="0" smtClean="0"/>
              <a:t>, </a:t>
            </a:r>
            <a:r>
              <a:rPr lang="fr-FR" dirty="0" err="1" smtClean="0"/>
              <a:t>sive</a:t>
            </a:r>
            <a:r>
              <a:rPr lang="fr-FR" dirty="0" smtClean="0"/>
              <a:t> quia se non </a:t>
            </a:r>
            <a:r>
              <a:rPr lang="fr-FR" dirty="0" err="1" smtClean="0"/>
              <a:t>sentire</a:t>
            </a:r>
            <a:r>
              <a:rPr lang="fr-FR" dirty="0" smtClean="0"/>
              <a:t> </a:t>
            </a:r>
            <a:r>
              <a:rPr lang="fr-FR" dirty="0" err="1" smtClean="0"/>
              <a:t>simulabat</a:t>
            </a:r>
            <a:r>
              <a:rPr lang="fr-FR" dirty="0" smtClean="0"/>
              <a:t>, </a:t>
            </a:r>
            <a:r>
              <a:rPr lang="fr-FR" dirty="0" err="1" smtClean="0"/>
              <a:t>immobilis</a:t>
            </a:r>
            <a:r>
              <a:rPr lang="fr-FR" dirty="0" smtClean="0"/>
              <a:t> et </a:t>
            </a:r>
            <a:r>
              <a:rPr lang="fr-FR" dirty="0" err="1" smtClean="0"/>
              <a:t>extentus</a:t>
            </a:r>
            <a:r>
              <a:rPr lang="fr-FR" dirty="0" smtClean="0"/>
              <a:t> </a:t>
            </a:r>
            <a:r>
              <a:rPr lang="fr-FR" dirty="0" err="1" smtClean="0"/>
              <a:t>fidem</a:t>
            </a:r>
            <a:r>
              <a:rPr lang="fr-FR" dirty="0" smtClean="0"/>
              <a:t> </a:t>
            </a:r>
            <a:r>
              <a:rPr lang="fr-FR" dirty="0" err="1" smtClean="0"/>
              <a:t>peractae</a:t>
            </a:r>
            <a:r>
              <a:rPr lang="fr-FR" dirty="0" smtClean="0"/>
              <a:t> </a:t>
            </a:r>
            <a:r>
              <a:rPr lang="fr-FR" dirty="0" err="1" smtClean="0"/>
              <a:t>mortis</a:t>
            </a:r>
            <a:r>
              <a:rPr lang="fr-FR" dirty="0" smtClean="0"/>
              <a:t> </a:t>
            </a:r>
            <a:r>
              <a:rPr lang="fr-FR" dirty="0" err="1" smtClean="0"/>
              <a:t>implevit</a:t>
            </a:r>
            <a:r>
              <a:rPr lang="fr-FR" dirty="0" smtClean="0"/>
              <a:t>…..</a:t>
            </a:r>
            <a:r>
              <a:rPr lang="fr-FR" dirty="0" err="1" smtClean="0"/>
              <a:t>excipiunt</a:t>
            </a:r>
            <a:r>
              <a:rPr lang="fr-FR" dirty="0" smtClean="0"/>
              <a:t> servi </a:t>
            </a:r>
            <a:r>
              <a:rPr lang="fr-FR" dirty="0" err="1" smtClean="0"/>
              <a:t>fideliores</a:t>
            </a:r>
            <a:r>
              <a:rPr lang="fr-FR" dirty="0" smtClean="0"/>
              <a:t>, </a:t>
            </a:r>
            <a:r>
              <a:rPr lang="fr-FR" dirty="0" err="1" smtClean="0"/>
              <a:t>concubinae</a:t>
            </a:r>
            <a:r>
              <a:rPr lang="fr-FR" dirty="0" smtClean="0"/>
              <a:t> cum </a:t>
            </a:r>
            <a:r>
              <a:rPr lang="fr-FR" dirty="0" err="1" smtClean="0"/>
              <a:t>ululatu</a:t>
            </a:r>
            <a:r>
              <a:rPr lang="fr-FR" dirty="0" smtClean="0"/>
              <a:t> et </a:t>
            </a:r>
            <a:r>
              <a:rPr lang="fr-FR" dirty="0" err="1" smtClean="0"/>
              <a:t>clamore</a:t>
            </a:r>
            <a:r>
              <a:rPr lang="fr-FR" dirty="0" smtClean="0"/>
              <a:t> </a:t>
            </a:r>
            <a:r>
              <a:rPr lang="fr-FR" dirty="0" err="1" smtClean="0"/>
              <a:t>concurrunt</a:t>
            </a:r>
            <a:r>
              <a:rPr lang="fr-FR" dirty="0" smtClean="0"/>
              <a:t>. </a:t>
            </a:r>
            <a:r>
              <a:rPr lang="fr-FR" dirty="0" err="1" smtClean="0"/>
              <a:t>Ita</a:t>
            </a:r>
            <a:r>
              <a:rPr lang="fr-FR" dirty="0" smtClean="0"/>
              <a:t> et </a:t>
            </a:r>
            <a:r>
              <a:rPr lang="fr-FR" dirty="0" err="1" smtClean="0"/>
              <a:t>vocibus</a:t>
            </a:r>
            <a:r>
              <a:rPr lang="fr-FR" dirty="0" smtClean="0"/>
              <a:t> </a:t>
            </a:r>
            <a:r>
              <a:rPr lang="fr-FR" dirty="0" err="1" smtClean="0"/>
              <a:t>excitatus</a:t>
            </a:r>
            <a:r>
              <a:rPr lang="fr-FR" dirty="0" smtClean="0"/>
              <a:t> et </a:t>
            </a:r>
            <a:r>
              <a:rPr lang="fr-FR" dirty="0" err="1" smtClean="0"/>
              <a:t>recreatus</a:t>
            </a:r>
            <a:r>
              <a:rPr lang="fr-FR" dirty="0" smtClean="0"/>
              <a:t> </a:t>
            </a:r>
            <a:r>
              <a:rPr lang="fr-FR" dirty="0" err="1" smtClean="0"/>
              <a:t>loci</a:t>
            </a:r>
            <a:r>
              <a:rPr lang="fr-FR" dirty="0" smtClean="0"/>
              <a:t> </a:t>
            </a:r>
            <a:r>
              <a:rPr lang="fr-FR" dirty="0" err="1" smtClean="0"/>
              <a:t>frigore</a:t>
            </a:r>
            <a:r>
              <a:rPr lang="fr-FR" dirty="0" smtClean="0"/>
              <a:t> </a:t>
            </a:r>
            <a:r>
              <a:rPr lang="fr-FR" dirty="0" err="1" smtClean="0"/>
              <a:t>sublatis</a:t>
            </a:r>
            <a:r>
              <a:rPr lang="fr-FR" dirty="0" smtClean="0"/>
              <a:t> </a:t>
            </a:r>
            <a:r>
              <a:rPr lang="fr-FR" dirty="0" err="1" smtClean="0"/>
              <a:t>oculis</a:t>
            </a:r>
            <a:r>
              <a:rPr lang="fr-FR" dirty="0" smtClean="0"/>
              <a:t> se </a:t>
            </a:r>
            <a:r>
              <a:rPr lang="fr-FR" dirty="0" err="1" smtClean="0"/>
              <a:t>vivere</a:t>
            </a:r>
            <a:r>
              <a:rPr lang="fr-FR" dirty="0" smtClean="0"/>
              <a:t> </a:t>
            </a:r>
            <a:r>
              <a:rPr lang="fr-FR" dirty="0" err="1" smtClean="0"/>
              <a:t>confitetur</a:t>
            </a:r>
            <a:r>
              <a:rPr lang="fr-FR" dirty="0" smtClean="0"/>
              <a:t>. </a:t>
            </a:r>
            <a:r>
              <a:rPr lang="fr-FR" dirty="0" err="1" smtClean="0"/>
              <a:t>Diffugiunt</a:t>
            </a:r>
            <a:r>
              <a:rPr lang="fr-FR" dirty="0" smtClean="0"/>
              <a:t> servi; quorum magna pars </a:t>
            </a:r>
            <a:r>
              <a:rPr lang="fr-FR" dirty="0" err="1" smtClean="0"/>
              <a:t>comprehensa</a:t>
            </a:r>
            <a:r>
              <a:rPr lang="fr-FR" dirty="0" smtClean="0"/>
              <a:t> est, </a:t>
            </a:r>
            <a:r>
              <a:rPr lang="fr-FR" dirty="0" err="1" smtClean="0"/>
              <a:t>ceteri</a:t>
            </a:r>
            <a:r>
              <a:rPr lang="fr-FR" dirty="0" smtClean="0"/>
              <a:t> </a:t>
            </a:r>
            <a:r>
              <a:rPr lang="fr-FR" dirty="0" err="1" smtClean="0"/>
              <a:t>requiruntur</a:t>
            </a:r>
            <a:r>
              <a:rPr lang="fr-FR" dirty="0" smtClean="0"/>
              <a:t>.</a:t>
            </a:r>
            <a:endParaRPr lang="de-AT" dirty="0" smtClean="0"/>
          </a:p>
          <a:p>
            <a:endParaRPr lang="de-AT" dirty="0"/>
          </a:p>
        </p:txBody>
      </p:sp>
      <p:sp>
        <p:nvSpPr>
          <p:cNvPr id="2" name="Titel 1"/>
          <p:cNvSpPr>
            <a:spLocks noGrp="1"/>
          </p:cNvSpPr>
          <p:nvPr>
            <p:ph type="title"/>
          </p:nvPr>
        </p:nvSpPr>
        <p:spPr/>
        <p:txBody>
          <a:bodyPr>
            <a:normAutofit fontScale="90000"/>
          </a:bodyPr>
          <a:lstStyle/>
          <a:p>
            <a:r>
              <a:rPr lang="de-AT" dirty="0" err="1" smtClean="0"/>
              <a:t>Plinius</a:t>
            </a:r>
            <a:r>
              <a:rPr lang="de-AT" dirty="0" smtClean="0"/>
              <a:t>, 3,14 Sklaven rächen sich</a:t>
            </a:r>
            <a:endParaRPr lang="de-AT" dirty="0"/>
          </a:p>
        </p:txBody>
      </p:sp>
    </p:spTree>
    <p:extLst>
      <p:ext uri="{BB962C8B-B14F-4D97-AF65-F5344CB8AC3E}">
        <p14:creationId xmlns:p14="http://schemas.microsoft.com/office/powerpoint/2010/main" val="4015681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971600" y="3140968"/>
            <a:ext cx="7560840" cy="3416320"/>
          </a:xfrm>
          <a:prstGeom prst="rect">
            <a:avLst/>
          </a:prstGeom>
        </p:spPr>
        <p:txBody>
          <a:bodyPr wrap="square">
            <a:spAutoFit/>
          </a:bodyPr>
          <a:lstStyle/>
          <a:p>
            <a:r>
              <a:rPr lang="de-AT" b="1" dirty="0" smtClean="0"/>
              <a:t>Moderne Sklaverei</a:t>
            </a:r>
          </a:p>
          <a:p>
            <a:endParaRPr lang="de-AT" b="1" dirty="0" smtClean="0"/>
          </a:p>
          <a:p>
            <a:r>
              <a:rPr lang="de-AT" dirty="0" smtClean="0"/>
              <a:t>Offiziell ist die Sklaverei in der ganzen Welt abgeschafft. Doch diese Abschaffung existiert nur auf dem Papier. Formen moderner Sklaverei sind politische Gefangenschaft, Kinderarbeit, Zwangsprostitution, Rekrutierung von Kindersoldaten sowie die klassischen Formen der Leibeigenschaft und wirtschaftlichen Ausbeutung. Der renommierte Sklaverei-Forscher Kevin </a:t>
            </a:r>
            <a:r>
              <a:rPr lang="de-AT" dirty="0" err="1" smtClean="0"/>
              <a:t>Bales</a:t>
            </a:r>
            <a:r>
              <a:rPr lang="de-AT" dirty="0" smtClean="0"/>
              <a:t> schätzt, dass heute mindestens 27 Millionen Menschen in Verhältnissen leben, die der Sklaverei ähneln. Die Menschenrechtsorganisation "</a:t>
            </a:r>
            <a:r>
              <a:rPr lang="de-AT" dirty="0" err="1" smtClean="0"/>
              <a:t>terre</a:t>
            </a:r>
            <a:r>
              <a:rPr lang="de-AT" dirty="0" smtClean="0"/>
              <a:t> des </a:t>
            </a:r>
            <a:r>
              <a:rPr lang="de-AT" dirty="0" err="1" smtClean="0"/>
              <a:t>hommes</a:t>
            </a:r>
            <a:r>
              <a:rPr lang="de-AT" dirty="0" smtClean="0"/>
              <a:t>" geht von mindestens 12 Millionen Sklaven aus. Die Dunkelziffer ist wohl erheblich höher.</a:t>
            </a:r>
            <a:endParaRPr lang="de-A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11" y="170720"/>
            <a:ext cx="4530424" cy="2952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12177"/>
            <a:ext cx="4176464" cy="3213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77517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440</Words>
  <Application>Microsoft Office PowerPoint</Application>
  <PresentationFormat>Bildschirmpräsentation (4:3)</PresentationFormat>
  <Paragraphs>18</Paragraphs>
  <Slides>7</Slides>
  <Notes>0</Notes>
  <HiddenSlides>0</HiddenSlides>
  <MMClips>0</MMClips>
  <ScaleCrop>false</ScaleCrop>
  <HeadingPairs>
    <vt:vector size="4" baseType="variant">
      <vt:variant>
        <vt:lpstr>Design</vt:lpstr>
      </vt:variant>
      <vt:variant>
        <vt:i4>1</vt:i4>
      </vt:variant>
      <vt:variant>
        <vt:lpstr>Folientitel</vt:lpstr>
      </vt:variant>
      <vt:variant>
        <vt:i4>7</vt:i4>
      </vt:variant>
    </vt:vector>
  </HeadingPairs>
  <TitlesOfParts>
    <vt:vector size="8" baseType="lpstr">
      <vt:lpstr>Hardcover</vt:lpstr>
      <vt:lpstr>PowerPoint-Präsentation</vt:lpstr>
      <vt:lpstr>SERVI sunt; immo homines; servi sunt ; immo amici humiles</vt:lpstr>
      <vt:lpstr>Behandlung der Sklaven Was passierte mit ihnen, wenn sie etwas falsch gemacht hatten?</vt:lpstr>
      <vt:lpstr>Rechtliche Stellung der Sklaven</vt:lpstr>
      <vt:lpstr>PowerPoint-Präsentation</vt:lpstr>
      <vt:lpstr>Plinius, 3,14 Sklaven rächen sich</vt:lpstr>
      <vt:lpstr>PowerPoint-Präsentation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Sonja</dc:creator>
  <cp:lastModifiedBy>Sonja</cp:lastModifiedBy>
  <cp:revision>5</cp:revision>
  <dcterms:created xsi:type="dcterms:W3CDTF">2012-03-05T15:20:35Z</dcterms:created>
  <dcterms:modified xsi:type="dcterms:W3CDTF">2012-03-05T16:03:08Z</dcterms:modified>
</cp:coreProperties>
</file>