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7" r:id="rId18"/>
    <p:sldId id="256" r:id="rId19"/>
    <p:sldId id="257" r:id="rId20"/>
    <p:sldId id="258" r:id="rId21"/>
    <p:sldId id="259" r:id="rId22"/>
    <p:sldId id="26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34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AT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755C31-6177-4FD4-88AB-A6587D37708D}" type="datetimeFigureOut">
              <a:rPr lang="de-AT" smtClean="0"/>
              <a:t>20.04.2015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4FB60C-A93C-4843-AE73-9875CD3DBC4D}" type="slidenum">
              <a:rPr lang="de-AT" smtClean="0"/>
              <a:t>‹Nr.›</a:t>
            </a:fld>
            <a:endParaRPr lang="de-AT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.gr-assets.com/authors/1245438655p5/28139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5" y="-195901"/>
            <a:ext cx="9151895" cy="687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6084168" y="2492896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Seine Werke</a:t>
            </a:r>
          </a:p>
          <a:p>
            <a:endParaRPr lang="de-AT" dirty="0" smtClean="0"/>
          </a:p>
          <a:p>
            <a:r>
              <a:rPr lang="de-AT" dirty="0" smtClean="0"/>
              <a:t> Merkmale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467544" y="14847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 smtClean="0"/>
              <a:t>Wie verlief sein Leben?</a:t>
            </a:r>
          </a:p>
          <a:p>
            <a:endParaRPr lang="de-AT" dirty="0" smtClean="0"/>
          </a:p>
          <a:p>
            <a:r>
              <a:rPr lang="de-AT" dirty="0" smtClean="0"/>
              <a:t>Wie geriet er in Konflikt</a:t>
            </a:r>
          </a:p>
          <a:p>
            <a:r>
              <a:rPr lang="de-AT" dirty="0" smtClean="0"/>
              <a:t>mit Augustus?</a:t>
            </a:r>
          </a:p>
          <a:p>
            <a:endParaRPr lang="de-AT" dirty="0" smtClean="0"/>
          </a:p>
          <a:p>
            <a:r>
              <a:rPr lang="de-AT" dirty="0" smtClean="0"/>
              <a:t>Zeit der Verbannung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2843808" y="188640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Das Leben des </a:t>
            </a:r>
            <a:r>
              <a:rPr lang="de-AT" dirty="0" err="1" smtClean="0"/>
              <a:t>Publius</a:t>
            </a:r>
            <a:r>
              <a:rPr lang="de-AT" dirty="0" smtClean="0"/>
              <a:t> Ovidius </a:t>
            </a:r>
            <a:r>
              <a:rPr lang="de-AT" dirty="0" err="1" smtClean="0"/>
              <a:t>Naso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19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 fontScale="62500" lnSpcReduction="20000"/>
          </a:bodyPr>
          <a:lstStyle/>
          <a:p>
            <a:r>
              <a:rPr lang="de-AT" b="1" dirty="0" smtClean="0"/>
              <a:t>4.Buch</a:t>
            </a:r>
            <a:endParaRPr lang="de-AT" b="1" dirty="0"/>
          </a:p>
          <a:p>
            <a:r>
              <a:rPr lang="de-AT" dirty="0" err="1"/>
              <a:t>Pyramus</a:t>
            </a:r>
            <a:r>
              <a:rPr lang="de-AT" dirty="0"/>
              <a:t> und </a:t>
            </a:r>
            <a:r>
              <a:rPr lang="de-AT" dirty="0" err="1"/>
              <a:t>Thisbe</a:t>
            </a:r>
            <a:endParaRPr lang="de-AT" dirty="0"/>
          </a:p>
          <a:p>
            <a:r>
              <a:rPr lang="de-AT" dirty="0"/>
              <a:t>Phoebus und </a:t>
            </a:r>
            <a:r>
              <a:rPr lang="de-AT" dirty="0" err="1"/>
              <a:t>Leukothoe</a:t>
            </a:r>
            <a:endParaRPr lang="de-AT" dirty="0"/>
          </a:p>
          <a:p>
            <a:r>
              <a:rPr lang="de-AT" dirty="0" err="1"/>
              <a:t>Hermaphroditos</a:t>
            </a:r>
            <a:r>
              <a:rPr lang="de-AT" dirty="0"/>
              <a:t> &amp; </a:t>
            </a:r>
            <a:r>
              <a:rPr lang="de-AT" dirty="0" err="1"/>
              <a:t>Salmacis</a:t>
            </a:r>
            <a:endParaRPr lang="de-AT" dirty="0"/>
          </a:p>
          <a:p>
            <a:r>
              <a:rPr lang="de-AT" dirty="0" err="1"/>
              <a:t>Minyastöchter</a:t>
            </a:r>
            <a:endParaRPr lang="de-AT" dirty="0"/>
          </a:p>
          <a:p>
            <a:r>
              <a:rPr lang="de-AT" dirty="0" err="1"/>
              <a:t>Ino</a:t>
            </a:r>
            <a:r>
              <a:rPr lang="de-AT" dirty="0"/>
              <a:t> und </a:t>
            </a:r>
            <a:r>
              <a:rPr lang="de-AT" dirty="0" err="1"/>
              <a:t>Athamas</a:t>
            </a:r>
            <a:r>
              <a:rPr lang="de-AT" dirty="0"/>
              <a:t> </a:t>
            </a:r>
          </a:p>
          <a:p>
            <a:r>
              <a:rPr lang="de-AT" dirty="0"/>
              <a:t>Perseus und </a:t>
            </a:r>
            <a:r>
              <a:rPr lang="de-AT" dirty="0" smtClean="0"/>
              <a:t>Andromeda</a:t>
            </a:r>
            <a:endParaRPr lang="de-AT" dirty="0"/>
          </a:p>
          <a:p>
            <a:r>
              <a:rPr lang="de-AT" dirty="0" smtClean="0"/>
              <a:t>____________________________________</a:t>
            </a:r>
            <a:endParaRPr lang="de-AT" b="1" dirty="0" smtClean="0"/>
          </a:p>
          <a:p>
            <a:r>
              <a:rPr lang="de-AT" b="1" dirty="0" smtClean="0"/>
              <a:t>8. Buch</a:t>
            </a:r>
            <a:endParaRPr lang="de-AT" b="1" dirty="0"/>
          </a:p>
          <a:p>
            <a:r>
              <a:rPr lang="de-AT" dirty="0"/>
              <a:t>Skylla und Minos</a:t>
            </a:r>
          </a:p>
          <a:p>
            <a:r>
              <a:rPr lang="de-AT" dirty="0" err="1" smtClean="0">
                <a:solidFill>
                  <a:srgbClr val="00B050"/>
                </a:solidFill>
              </a:rPr>
              <a:t>Minotauros</a:t>
            </a:r>
            <a:endParaRPr lang="de-AT" dirty="0"/>
          </a:p>
          <a:p>
            <a:r>
              <a:rPr lang="de-AT" dirty="0" err="1"/>
              <a:t>Daidalos</a:t>
            </a:r>
            <a:r>
              <a:rPr lang="de-AT" dirty="0"/>
              <a:t> und </a:t>
            </a:r>
            <a:r>
              <a:rPr lang="de-AT" dirty="0" err="1"/>
              <a:t>Ikaros</a:t>
            </a:r>
            <a:endParaRPr lang="de-AT" dirty="0"/>
          </a:p>
          <a:p>
            <a:r>
              <a:rPr lang="de-AT" dirty="0" err="1"/>
              <a:t>Kalydonische</a:t>
            </a:r>
            <a:r>
              <a:rPr lang="de-AT" dirty="0"/>
              <a:t> </a:t>
            </a:r>
            <a:r>
              <a:rPr lang="de-AT" dirty="0" err="1"/>
              <a:t>Eberjagd</a:t>
            </a:r>
            <a:r>
              <a:rPr lang="de-AT" dirty="0"/>
              <a:t> und Meleagros </a:t>
            </a:r>
            <a:r>
              <a:rPr lang="de-AT" dirty="0" smtClean="0"/>
              <a:t> </a:t>
            </a:r>
            <a:r>
              <a:rPr lang="de-AT" dirty="0"/>
              <a:t>Meleagros</a:t>
            </a:r>
          </a:p>
          <a:p>
            <a:r>
              <a:rPr lang="de-AT" dirty="0" err="1"/>
              <a:t>Theseus</a:t>
            </a:r>
            <a:r>
              <a:rPr lang="de-AT" dirty="0"/>
              <a:t> bei </a:t>
            </a:r>
            <a:r>
              <a:rPr lang="de-AT" dirty="0" err="1"/>
              <a:t>Acheloos</a:t>
            </a:r>
            <a:endParaRPr lang="de-AT" dirty="0"/>
          </a:p>
          <a:p>
            <a:r>
              <a:rPr lang="de-AT" dirty="0"/>
              <a:t>Philemon und </a:t>
            </a:r>
            <a:r>
              <a:rPr lang="de-AT" dirty="0" err="1"/>
              <a:t>Baucis</a:t>
            </a:r>
            <a:endParaRPr lang="de-AT" dirty="0"/>
          </a:p>
          <a:p>
            <a:r>
              <a:rPr lang="de-AT" dirty="0"/>
              <a:t>Proteus</a:t>
            </a:r>
          </a:p>
          <a:p>
            <a:r>
              <a:rPr lang="de-AT" dirty="0" err="1" smtClean="0"/>
              <a:t>Erysichtho</a:t>
            </a:r>
            <a:r>
              <a:rPr lang="de-AT" b="1" dirty="0" err="1" smtClean="0"/>
              <a:t>n</a:t>
            </a:r>
            <a:endParaRPr lang="de-AT" b="1" dirty="0"/>
          </a:p>
          <a:p>
            <a:r>
              <a:rPr lang="de-AT" b="1" dirty="0" err="1" smtClean="0"/>
              <a:t>Usw</a:t>
            </a:r>
            <a:r>
              <a:rPr lang="de-AT" b="1" dirty="0" smtClean="0"/>
              <a:t>: restliche </a:t>
            </a:r>
            <a:r>
              <a:rPr lang="de-AT" b="1" dirty="0"/>
              <a:t>I</a:t>
            </a:r>
            <a:r>
              <a:rPr lang="de-AT" b="1" dirty="0" smtClean="0"/>
              <a:t>nhalts </a:t>
            </a:r>
            <a:r>
              <a:rPr lang="de-AT" b="1" dirty="0"/>
              <a:t>siehe: http://www.stefan.cc/books/antike/metamorphosen-ovid.html</a:t>
            </a:r>
          </a:p>
        </p:txBody>
      </p:sp>
    </p:spTree>
    <p:extLst>
      <p:ext uri="{BB962C8B-B14F-4D97-AF65-F5344CB8AC3E}">
        <p14:creationId xmlns:p14="http://schemas.microsoft.com/office/powerpoint/2010/main" val="39630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800" dirty="0" smtClean="0"/>
              <a:t>Apoll und Daphne - </a:t>
            </a:r>
            <a:r>
              <a:rPr lang="de-AT" sz="2800" dirty="0" err="1" smtClean="0"/>
              <a:t>Iuppiter</a:t>
            </a:r>
            <a:r>
              <a:rPr lang="de-AT" sz="2800" dirty="0" smtClean="0"/>
              <a:t> und </a:t>
            </a:r>
            <a:r>
              <a:rPr lang="de-AT" sz="2800" dirty="0" err="1" smtClean="0"/>
              <a:t>Semele</a:t>
            </a:r>
            <a:r>
              <a:rPr lang="de-AT" sz="2800" dirty="0" smtClean="0"/>
              <a:t> - </a:t>
            </a:r>
            <a:r>
              <a:rPr lang="de-AT" sz="2800" dirty="0" err="1" smtClean="0"/>
              <a:t>Narcissus</a:t>
            </a:r>
            <a:r>
              <a:rPr lang="de-AT" sz="2800" dirty="0" smtClean="0"/>
              <a:t> und Echo - Diana und </a:t>
            </a:r>
            <a:r>
              <a:rPr lang="de-AT" sz="2800" dirty="0" err="1" smtClean="0"/>
              <a:t>Acteon</a:t>
            </a:r>
            <a:r>
              <a:rPr lang="de-AT" sz="2800" dirty="0" smtClean="0"/>
              <a:t>  - </a:t>
            </a:r>
            <a:r>
              <a:rPr lang="de-AT" sz="2800" dirty="0" err="1" smtClean="0"/>
              <a:t>Pyramus</a:t>
            </a:r>
            <a:r>
              <a:rPr lang="de-AT" sz="2800" dirty="0" smtClean="0"/>
              <a:t> und </a:t>
            </a:r>
            <a:r>
              <a:rPr lang="de-AT" sz="2800" dirty="0" err="1" smtClean="0"/>
              <a:t>Thisbe</a:t>
            </a:r>
            <a:endParaRPr lang="de-AT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828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4365104"/>
            <a:ext cx="11521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Abb.1: </a:t>
            </a:r>
            <a:r>
              <a:rPr lang="de-AT" sz="1000" dirty="0"/>
              <a:t>A</a:t>
            </a:r>
            <a:r>
              <a:rPr lang="de-AT" sz="1000" dirty="0" smtClean="0"/>
              <a:t>poll und Daphne</a:t>
            </a:r>
          </a:p>
          <a:p>
            <a:r>
              <a:rPr lang="de-AT" sz="800" dirty="0"/>
              <a:t>http://metamorphoseon.wikispaces.com/file/view/apoll_and_daphne_by_nurdiestimmen-d3000z5.jpg/303952658/192x281/apoll_and_daphne_by_nurdiestimmen-d3000z5.jpg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05" y="2822136"/>
            <a:ext cx="3759740" cy="25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8144" y="5688543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Abb2: Diana und </a:t>
            </a:r>
            <a:r>
              <a:rPr lang="de-AT" sz="1000" dirty="0" err="1" smtClean="0"/>
              <a:t>Acteon</a:t>
            </a:r>
            <a:endParaRPr lang="de-AT" sz="1000" dirty="0" smtClean="0"/>
          </a:p>
          <a:p>
            <a:r>
              <a:rPr lang="de-AT" sz="800" dirty="0"/>
              <a:t>http://www.users.globalnet.co.uk/~loxias/diana&amp;actaeon.gif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0" y="1573944"/>
            <a:ext cx="2381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98326" y="4117722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Abb.3: </a:t>
            </a:r>
            <a:r>
              <a:rPr lang="de-AT" sz="1000" dirty="0" err="1" smtClean="0"/>
              <a:t>Iuppiter</a:t>
            </a:r>
            <a:r>
              <a:rPr lang="de-AT" sz="1000" dirty="0" smtClean="0"/>
              <a:t> und </a:t>
            </a:r>
            <a:r>
              <a:rPr lang="de-AT" sz="1000" dirty="0" err="1" smtClean="0"/>
              <a:t>Semele</a:t>
            </a:r>
            <a:endParaRPr lang="de-AT" sz="1000" dirty="0" smtClean="0"/>
          </a:p>
          <a:p>
            <a:r>
              <a:rPr lang="de-AT" sz="800" dirty="0"/>
              <a:t>http://media.tumblr.com/tumblr_lbcfwiIzqN1qcu8ix.jpg</a:t>
            </a:r>
          </a:p>
        </p:txBody>
      </p:sp>
    </p:spTree>
    <p:extLst>
      <p:ext uri="{BB962C8B-B14F-4D97-AF65-F5344CB8AC3E}">
        <p14:creationId xmlns:p14="http://schemas.microsoft.com/office/powerpoint/2010/main" val="32195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9" y="188640"/>
            <a:ext cx="4286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81509" y="2825512"/>
            <a:ext cx="3751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i="1" dirty="0" smtClean="0"/>
              <a:t>Abb.4: </a:t>
            </a:r>
            <a:r>
              <a:rPr lang="de-AT" sz="1000" i="1" dirty="0" err="1" smtClean="0"/>
              <a:t>Narcissus</a:t>
            </a:r>
            <a:r>
              <a:rPr lang="de-AT" sz="1000" i="1" dirty="0" smtClean="0"/>
              <a:t> und Echo</a:t>
            </a:r>
          </a:p>
          <a:p>
            <a:r>
              <a:rPr lang="de-AT" sz="1000" dirty="0"/>
              <a:t>http://www.weblettres.net/blogs/uploads/c/cdatabekian/34643.jpg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9" y="3253046"/>
            <a:ext cx="4535815" cy="28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34141" y="6232878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i="1" dirty="0" smtClean="0"/>
              <a:t>Abb.5: </a:t>
            </a:r>
            <a:r>
              <a:rPr lang="de-AT" sz="1000" i="1" dirty="0" err="1" smtClean="0"/>
              <a:t>Pyramus</a:t>
            </a:r>
            <a:r>
              <a:rPr lang="de-AT" sz="1000" i="1" dirty="0" smtClean="0"/>
              <a:t> und </a:t>
            </a:r>
            <a:r>
              <a:rPr lang="de-AT" sz="1000" i="1" dirty="0" err="1" smtClean="0"/>
              <a:t>Thisbe</a:t>
            </a:r>
            <a:endParaRPr lang="de-AT" sz="1000" i="1" dirty="0" smtClean="0"/>
          </a:p>
          <a:p>
            <a:r>
              <a:rPr lang="de-AT" sz="800" dirty="0"/>
              <a:t>http://www.eduhi.at/dl/pyramusthisbe.jpg</a:t>
            </a:r>
          </a:p>
        </p:txBody>
      </p:sp>
    </p:spTree>
    <p:extLst>
      <p:ext uri="{BB962C8B-B14F-4D97-AF65-F5344CB8AC3E}">
        <p14:creationId xmlns:p14="http://schemas.microsoft.com/office/powerpoint/2010/main" val="15521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Apoll und Daphne  - Inhalt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Die erste Liebe des Apoll ist Daphne</a:t>
            </a:r>
          </a:p>
          <a:p>
            <a:r>
              <a:rPr lang="de-AT" dirty="0" smtClean="0"/>
              <a:t>Sie ist die Tochter des Flussgottes </a:t>
            </a:r>
            <a:r>
              <a:rPr lang="de-AT" dirty="0" err="1" smtClean="0"/>
              <a:t>Peneus</a:t>
            </a:r>
            <a:endParaRPr lang="de-AT" dirty="0" smtClean="0"/>
          </a:p>
          <a:p>
            <a:r>
              <a:rPr lang="de-AT" dirty="0" smtClean="0"/>
              <a:t>Streit zwischen Apoll und Cupido, welcher Pfeil besser träfe</a:t>
            </a:r>
          </a:p>
          <a:p>
            <a:r>
              <a:rPr lang="de-AT" dirty="0" smtClean="0"/>
              <a:t>Cupido schießt Pfeil mit Blei auf Daphne – sie ist „blind“ für die Liebe</a:t>
            </a:r>
          </a:p>
          <a:p>
            <a:r>
              <a:rPr lang="de-AT" dirty="0" smtClean="0"/>
              <a:t>Apoll wird getroffen von einem Pfeil mit vergoldeter Spitze -  entbrennt in rasender Liebe zu Daphne</a:t>
            </a:r>
          </a:p>
          <a:p>
            <a:r>
              <a:rPr lang="de-AT" dirty="0" smtClean="0"/>
              <a:t>Apoll hetzt Daphne hinterher</a:t>
            </a:r>
          </a:p>
          <a:p>
            <a:r>
              <a:rPr lang="de-AT" dirty="0" smtClean="0"/>
              <a:t>Flucht der Daphne zum Wasser ihres Vaters</a:t>
            </a:r>
          </a:p>
          <a:p>
            <a:r>
              <a:rPr lang="de-AT" dirty="0" smtClean="0"/>
              <a:t>Ruf nach Hilfe: „ </a:t>
            </a:r>
            <a:r>
              <a:rPr lang="de-AT" i="1" dirty="0" err="1" smtClean="0"/>
              <a:t>Fer</a:t>
            </a:r>
            <a:r>
              <a:rPr lang="de-AT" i="1" dirty="0" smtClean="0"/>
              <a:t>, </a:t>
            </a:r>
            <a:r>
              <a:rPr lang="de-AT" i="1" dirty="0" err="1" smtClean="0"/>
              <a:t>pater</a:t>
            </a:r>
            <a:r>
              <a:rPr lang="de-AT" i="1" dirty="0" smtClean="0"/>
              <a:t>, </a:t>
            </a:r>
            <a:r>
              <a:rPr lang="de-AT" i="1" dirty="0" err="1" smtClean="0"/>
              <a:t>opem</a:t>
            </a:r>
            <a:r>
              <a:rPr lang="de-AT" i="1" dirty="0" smtClean="0"/>
              <a:t>, si </a:t>
            </a:r>
            <a:r>
              <a:rPr lang="de-AT" i="1" dirty="0" err="1" smtClean="0"/>
              <a:t>flumina</a:t>
            </a:r>
            <a:r>
              <a:rPr lang="de-AT" i="1" dirty="0" smtClean="0"/>
              <a:t> </a:t>
            </a:r>
            <a:r>
              <a:rPr lang="de-AT" i="1" dirty="0" err="1" smtClean="0"/>
              <a:t>numen</a:t>
            </a:r>
            <a:r>
              <a:rPr lang="de-AT" i="1" dirty="0" smtClean="0"/>
              <a:t> </a:t>
            </a:r>
            <a:r>
              <a:rPr lang="de-AT" i="1" dirty="0" err="1" smtClean="0"/>
              <a:t>habetis</a:t>
            </a:r>
            <a:r>
              <a:rPr lang="de-AT" i="1" dirty="0" smtClean="0"/>
              <a:t>!“</a:t>
            </a:r>
          </a:p>
          <a:p>
            <a:r>
              <a:rPr lang="de-AT" dirty="0" smtClean="0"/>
              <a:t>Verwandlung beginnt:  Daphne wird zu einem Lorbeerbaum, dessen Zweige von nun an den Sieger von wettstreiten ziert.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63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de-AT" dirty="0" smtClean="0"/>
              <a:t>Ist ein Nachkomme von </a:t>
            </a:r>
            <a:r>
              <a:rPr lang="de-AT" dirty="0" err="1" smtClean="0"/>
              <a:t>Kadmos</a:t>
            </a:r>
            <a:r>
              <a:rPr lang="de-AT" dirty="0" smtClean="0"/>
              <a:t>, dem Bruder der Europa</a:t>
            </a:r>
          </a:p>
          <a:p>
            <a:r>
              <a:rPr lang="de-AT" dirty="0" smtClean="0"/>
              <a:t>Erzogen vom </a:t>
            </a:r>
            <a:r>
              <a:rPr lang="de-AT" dirty="0" err="1" smtClean="0"/>
              <a:t>Kentaur</a:t>
            </a:r>
            <a:r>
              <a:rPr lang="de-AT" dirty="0" smtClean="0"/>
              <a:t> </a:t>
            </a:r>
            <a:r>
              <a:rPr lang="de-AT" dirty="0" err="1" smtClean="0"/>
              <a:t>Chiron</a:t>
            </a:r>
            <a:r>
              <a:rPr lang="de-AT" dirty="0" smtClean="0"/>
              <a:t> – </a:t>
            </a:r>
            <a:r>
              <a:rPr lang="de-AT" dirty="0"/>
              <a:t>A</a:t>
            </a:r>
            <a:r>
              <a:rPr lang="de-AT" dirty="0" smtClean="0"/>
              <a:t>usbildung in der Jagd</a:t>
            </a:r>
          </a:p>
          <a:p>
            <a:r>
              <a:rPr lang="de-AT" dirty="0" err="1" smtClean="0"/>
              <a:t>Acteon</a:t>
            </a:r>
            <a:r>
              <a:rPr lang="de-AT" dirty="0" smtClean="0"/>
              <a:t> ruht mit seinen Gefährten nach erfolgreicher Jagd aus</a:t>
            </a:r>
          </a:p>
          <a:p>
            <a:r>
              <a:rPr lang="de-AT" dirty="0" smtClean="0"/>
              <a:t>Trifft in einer Grotte auf die badende Göttin Diana</a:t>
            </a:r>
          </a:p>
          <a:p>
            <a:r>
              <a:rPr lang="de-AT" dirty="0" smtClean="0"/>
              <a:t>Wird für diesen Blick bestraft</a:t>
            </a:r>
          </a:p>
          <a:p>
            <a:r>
              <a:rPr lang="de-AT" dirty="0" smtClean="0"/>
              <a:t>Verwandlung in einen Hirsch</a:t>
            </a:r>
          </a:p>
          <a:p>
            <a:r>
              <a:rPr lang="de-AT" dirty="0" smtClean="0"/>
              <a:t>Tod durch seine eigenen Jagdhunde, die ihn nicht erkennen</a:t>
            </a: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800" dirty="0" smtClean="0"/>
              <a:t>Diana und </a:t>
            </a:r>
            <a:r>
              <a:rPr lang="de-AT" sz="2800" dirty="0" err="1" smtClean="0"/>
              <a:t>Acteon</a:t>
            </a:r>
            <a:r>
              <a:rPr lang="de-AT" sz="2800" dirty="0" smtClean="0"/>
              <a:t> – der verbotene Blick auf die Nacktheit</a:t>
            </a:r>
            <a:endParaRPr lang="de-AT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32" y="4340689"/>
            <a:ext cx="1080120" cy="17671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1621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http://de.wikipedia.org/wiki/Aktaion#/media/File:Aktaeon.JPG</a:t>
            </a:r>
          </a:p>
        </p:txBody>
      </p:sp>
    </p:spTree>
    <p:extLst>
      <p:ext uri="{BB962C8B-B14F-4D97-AF65-F5344CB8AC3E}">
        <p14:creationId xmlns:p14="http://schemas.microsoft.com/office/powerpoint/2010/main" val="30740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Iuppiter</a:t>
            </a:r>
            <a:r>
              <a:rPr lang="de-AT" dirty="0" smtClean="0"/>
              <a:t> und </a:t>
            </a:r>
            <a:r>
              <a:rPr lang="de-AT" dirty="0" err="1" smtClean="0"/>
              <a:t>Semele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Wird unmittelbar nach </a:t>
            </a:r>
            <a:r>
              <a:rPr lang="de-AT" dirty="0" err="1" smtClean="0"/>
              <a:t>Acteon</a:t>
            </a:r>
            <a:r>
              <a:rPr lang="de-AT" dirty="0" smtClean="0"/>
              <a:t> erzählt</a:t>
            </a:r>
          </a:p>
          <a:p>
            <a:r>
              <a:rPr lang="de-AT" dirty="0" smtClean="0"/>
              <a:t>Nach Hesiod soll </a:t>
            </a:r>
            <a:r>
              <a:rPr lang="de-AT" dirty="0" err="1" smtClean="0"/>
              <a:t>Acteon</a:t>
            </a:r>
            <a:r>
              <a:rPr lang="de-AT" dirty="0" smtClean="0"/>
              <a:t> seine Tante </a:t>
            </a:r>
            <a:r>
              <a:rPr lang="de-AT" dirty="0" err="1" smtClean="0"/>
              <a:t>Semele</a:t>
            </a:r>
            <a:r>
              <a:rPr lang="de-AT" dirty="0" smtClean="0"/>
              <a:t> geheiratet haben</a:t>
            </a:r>
          </a:p>
          <a:p>
            <a:r>
              <a:rPr lang="de-AT" dirty="0" smtClean="0"/>
              <a:t>Pausanias begründet die Verwandlung des </a:t>
            </a:r>
            <a:r>
              <a:rPr lang="de-AT" dirty="0" err="1" smtClean="0"/>
              <a:t>Acteon</a:t>
            </a:r>
            <a:r>
              <a:rPr lang="de-AT" dirty="0" smtClean="0"/>
              <a:t> damit, dass Diana die Ehe </a:t>
            </a:r>
            <a:r>
              <a:rPr lang="de-AT" dirty="0" err="1" smtClean="0"/>
              <a:t>Acteon</a:t>
            </a:r>
            <a:r>
              <a:rPr lang="de-AT" dirty="0" smtClean="0"/>
              <a:t>/</a:t>
            </a:r>
            <a:r>
              <a:rPr lang="de-AT" dirty="0" err="1" smtClean="0"/>
              <a:t>Semele</a:t>
            </a:r>
            <a:r>
              <a:rPr lang="de-AT" dirty="0" smtClean="0"/>
              <a:t> verhindern wollte</a:t>
            </a:r>
          </a:p>
          <a:p>
            <a:r>
              <a:rPr lang="de-AT" dirty="0" err="1" smtClean="0"/>
              <a:t>Semele</a:t>
            </a:r>
            <a:r>
              <a:rPr lang="de-AT" dirty="0" smtClean="0"/>
              <a:t> wird Geliebte des Zeus</a:t>
            </a:r>
          </a:p>
          <a:p>
            <a:r>
              <a:rPr lang="de-AT" dirty="0" smtClean="0"/>
              <a:t>Wird Opfer der Rache der </a:t>
            </a:r>
            <a:r>
              <a:rPr lang="de-AT" dirty="0" err="1" smtClean="0"/>
              <a:t>Iuno</a:t>
            </a:r>
            <a:r>
              <a:rPr lang="de-AT" dirty="0" smtClean="0"/>
              <a:t>/Hera</a:t>
            </a:r>
          </a:p>
          <a:p>
            <a:r>
              <a:rPr lang="de-AT" dirty="0" smtClean="0"/>
              <a:t>Hera sät Zweifel</a:t>
            </a:r>
          </a:p>
          <a:p>
            <a:r>
              <a:rPr lang="de-AT" dirty="0" smtClean="0"/>
              <a:t>Bitte der </a:t>
            </a:r>
            <a:r>
              <a:rPr lang="de-AT" dirty="0" err="1" smtClean="0"/>
              <a:t>Semele</a:t>
            </a:r>
            <a:r>
              <a:rPr lang="de-AT" dirty="0" smtClean="0"/>
              <a:t> Zeus möge sich zeigen</a:t>
            </a:r>
          </a:p>
          <a:p>
            <a:r>
              <a:rPr lang="de-AT" dirty="0" smtClean="0"/>
              <a:t>Im </a:t>
            </a:r>
            <a:r>
              <a:rPr lang="de-AT" dirty="0"/>
              <a:t>G</a:t>
            </a:r>
            <a:r>
              <a:rPr lang="de-AT" dirty="0" smtClean="0"/>
              <a:t>lanz von </a:t>
            </a:r>
            <a:r>
              <a:rPr lang="de-AT" dirty="0"/>
              <a:t>Z</a:t>
            </a:r>
            <a:r>
              <a:rPr lang="de-AT" dirty="0" smtClean="0"/>
              <a:t>eus verbrennt </a:t>
            </a:r>
            <a:r>
              <a:rPr lang="de-AT" dirty="0" err="1" smtClean="0"/>
              <a:t>Semele</a:t>
            </a:r>
            <a:r>
              <a:rPr lang="de-AT" dirty="0" smtClean="0"/>
              <a:t> zusammen mit dem Palast des </a:t>
            </a:r>
            <a:r>
              <a:rPr lang="de-AT" dirty="0" err="1" smtClean="0"/>
              <a:t>Kadmos</a:t>
            </a:r>
            <a:endParaRPr lang="de-AT" dirty="0" smtClean="0"/>
          </a:p>
          <a:p>
            <a:r>
              <a:rPr lang="de-AT" dirty="0" smtClean="0"/>
              <a:t>Schenkelgeburt: Hermes rettet das Kind – </a:t>
            </a:r>
            <a:r>
              <a:rPr lang="de-AT" dirty="0"/>
              <a:t>G</a:t>
            </a:r>
            <a:r>
              <a:rPr lang="de-AT" dirty="0" smtClean="0"/>
              <a:t>eburt des Dionysos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44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Pyramus</a:t>
            </a:r>
            <a:r>
              <a:rPr lang="de-AT" dirty="0" smtClean="0"/>
              <a:t> und </a:t>
            </a:r>
            <a:r>
              <a:rPr lang="de-AT" dirty="0" err="1" smtClean="0"/>
              <a:t>Thisbe</a:t>
            </a:r>
            <a:r>
              <a:rPr lang="de-AT" dirty="0" smtClean="0"/>
              <a:t> – eine verbotene Liebe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 smtClean="0"/>
              <a:t>Ort der Handlung   ist Babylon</a:t>
            </a:r>
          </a:p>
          <a:p>
            <a:r>
              <a:rPr lang="de-AT" dirty="0" smtClean="0"/>
              <a:t>Mythos steht als Beispiel für tragisches Missverständnis</a:t>
            </a:r>
          </a:p>
          <a:p>
            <a:r>
              <a:rPr lang="de-AT" dirty="0" smtClean="0"/>
              <a:t>Liebe zwischen </a:t>
            </a:r>
            <a:r>
              <a:rPr lang="de-AT" dirty="0" err="1" smtClean="0"/>
              <a:t>Pyramus</a:t>
            </a:r>
            <a:r>
              <a:rPr lang="de-AT" dirty="0" smtClean="0"/>
              <a:t> und </a:t>
            </a:r>
            <a:r>
              <a:rPr lang="de-AT" dirty="0" err="1" smtClean="0"/>
              <a:t>Thisbe</a:t>
            </a:r>
            <a:r>
              <a:rPr lang="de-AT" dirty="0" smtClean="0"/>
              <a:t> wird von den </a:t>
            </a:r>
            <a:r>
              <a:rPr lang="de-AT" dirty="0"/>
              <a:t>E</a:t>
            </a:r>
            <a:r>
              <a:rPr lang="de-AT" dirty="0" smtClean="0"/>
              <a:t>ltern nicht erlaubt</a:t>
            </a:r>
          </a:p>
          <a:p>
            <a:r>
              <a:rPr lang="de-AT" dirty="0" smtClean="0"/>
              <a:t>Heimliche Kontakte durch Zeichen und Gesprächen durch die Trennwand</a:t>
            </a:r>
          </a:p>
          <a:p>
            <a:r>
              <a:rPr lang="de-AT" dirty="0" smtClean="0"/>
              <a:t>Beschluss sich </a:t>
            </a:r>
            <a:r>
              <a:rPr lang="de-AT" dirty="0" err="1" smtClean="0"/>
              <a:t>nächtens</a:t>
            </a:r>
            <a:r>
              <a:rPr lang="de-AT" dirty="0" smtClean="0"/>
              <a:t> außerhalb der Stadt zu treffen</a:t>
            </a:r>
          </a:p>
          <a:p>
            <a:r>
              <a:rPr lang="de-AT" dirty="0" err="1" smtClean="0"/>
              <a:t>Thisbe</a:t>
            </a:r>
            <a:r>
              <a:rPr lang="de-AT" dirty="0" smtClean="0"/>
              <a:t> kommt zuerst</a:t>
            </a:r>
          </a:p>
          <a:p>
            <a:r>
              <a:rPr lang="de-AT" dirty="0" smtClean="0"/>
              <a:t>Löwin erscheint , Flucht </a:t>
            </a:r>
            <a:r>
              <a:rPr lang="de-AT" dirty="0" err="1" smtClean="0"/>
              <a:t>Thisbes</a:t>
            </a:r>
            <a:r>
              <a:rPr lang="de-AT" dirty="0" smtClean="0"/>
              <a:t>, die Schal verliert</a:t>
            </a:r>
          </a:p>
          <a:p>
            <a:r>
              <a:rPr lang="de-AT" dirty="0" err="1" smtClean="0"/>
              <a:t>Pyramus</a:t>
            </a:r>
            <a:r>
              <a:rPr lang="de-AT" dirty="0" smtClean="0"/>
              <a:t> findet später den Schal</a:t>
            </a:r>
          </a:p>
          <a:p>
            <a:r>
              <a:rPr lang="de-AT" dirty="0" smtClean="0"/>
              <a:t>Glaubt </a:t>
            </a:r>
            <a:r>
              <a:rPr lang="de-AT" dirty="0" err="1" smtClean="0"/>
              <a:t>Thisbe</a:t>
            </a:r>
            <a:r>
              <a:rPr lang="de-AT" dirty="0" smtClean="0"/>
              <a:t> tot – Suizid  </a:t>
            </a:r>
            <a:r>
              <a:rPr lang="de-AT" dirty="0" err="1" smtClean="0"/>
              <a:t>Pyramus</a:t>
            </a:r>
            <a:r>
              <a:rPr lang="de-AT" dirty="0" smtClean="0"/>
              <a:t>!</a:t>
            </a:r>
          </a:p>
          <a:p>
            <a:r>
              <a:rPr lang="de-AT" dirty="0" smtClean="0"/>
              <a:t>Rückkehr </a:t>
            </a:r>
            <a:r>
              <a:rPr lang="de-AT" dirty="0" err="1" smtClean="0"/>
              <a:t>Thisbes</a:t>
            </a:r>
            <a:r>
              <a:rPr lang="de-AT" dirty="0" smtClean="0"/>
              <a:t>, findet toten </a:t>
            </a:r>
            <a:r>
              <a:rPr lang="de-AT" dirty="0" err="1" smtClean="0"/>
              <a:t>Pyramus</a:t>
            </a:r>
            <a:r>
              <a:rPr lang="de-AT" dirty="0" smtClean="0"/>
              <a:t> und bringt sich um!</a:t>
            </a:r>
          </a:p>
          <a:p>
            <a:r>
              <a:rPr lang="de-AT" dirty="0" smtClean="0"/>
              <a:t>Eltern bestatten die Asche beider in einer Urne</a:t>
            </a:r>
          </a:p>
          <a:p>
            <a:r>
              <a:rPr lang="de-AT" dirty="0" smtClean="0"/>
              <a:t>Metamorphose ist die rote Farbe </a:t>
            </a:r>
            <a:r>
              <a:rPr lang="de-AT" smtClean="0"/>
              <a:t>der Maulbeeren!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463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Narcissus</a:t>
            </a:r>
            <a:r>
              <a:rPr lang="de-AT" dirty="0" smtClean="0"/>
              <a:t> und Echo- eine Leidensgeschichte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17740" y="1556792"/>
            <a:ext cx="4038600" cy="4681728"/>
          </a:xfrm>
        </p:spPr>
        <p:txBody>
          <a:bodyPr>
            <a:normAutofit fontScale="70000" lnSpcReduction="20000"/>
          </a:bodyPr>
          <a:lstStyle/>
          <a:p>
            <a:r>
              <a:rPr lang="de-AT" dirty="0" smtClean="0"/>
              <a:t>Zarte Gestalt</a:t>
            </a:r>
          </a:p>
          <a:p>
            <a:r>
              <a:rPr lang="de-AT" dirty="0" smtClean="0"/>
              <a:t>Schön, hartherzig und hochmütig</a:t>
            </a:r>
          </a:p>
          <a:p>
            <a:r>
              <a:rPr lang="de-AT" dirty="0" smtClean="0"/>
              <a:t>Wird von </a:t>
            </a:r>
            <a:r>
              <a:rPr lang="de-AT" dirty="0"/>
              <a:t>M</a:t>
            </a:r>
            <a:r>
              <a:rPr lang="de-AT" dirty="0" smtClean="0"/>
              <a:t>ännern und </a:t>
            </a:r>
            <a:r>
              <a:rPr lang="de-AT" dirty="0"/>
              <a:t>F</a:t>
            </a:r>
            <a:r>
              <a:rPr lang="de-AT" dirty="0" smtClean="0"/>
              <a:t>rauen begehrt</a:t>
            </a:r>
          </a:p>
          <a:p>
            <a:r>
              <a:rPr lang="de-AT" dirty="0" smtClean="0"/>
              <a:t>Nemesis bestraft seinen Hochmut</a:t>
            </a:r>
          </a:p>
          <a:p>
            <a:r>
              <a:rPr lang="de-AT" dirty="0" smtClean="0"/>
              <a:t>Kann nie mehr Liebe zu jemandem empfinden</a:t>
            </a:r>
          </a:p>
          <a:p>
            <a:r>
              <a:rPr lang="de-AT" dirty="0" smtClean="0"/>
              <a:t>Soll wegen seiner </a:t>
            </a:r>
            <a:r>
              <a:rPr lang="de-AT" dirty="0"/>
              <a:t>L</a:t>
            </a:r>
            <a:r>
              <a:rPr lang="de-AT" dirty="0" smtClean="0"/>
              <a:t>ieblosigkeit leiden</a:t>
            </a:r>
          </a:p>
          <a:p>
            <a:r>
              <a:rPr lang="de-AT" dirty="0" smtClean="0"/>
              <a:t>Blick in einen See –verliebt sich in sein Spiegelbild</a:t>
            </a:r>
          </a:p>
          <a:p>
            <a:r>
              <a:rPr lang="de-AT" dirty="0" smtClean="0"/>
              <a:t>Erkennt sich nicht </a:t>
            </a:r>
          </a:p>
          <a:p>
            <a:r>
              <a:rPr lang="de-AT" dirty="0" smtClean="0"/>
              <a:t>Ertrinkt im See und betrachtet sich   in der Unterwelt</a:t>
            </a:r>
          </a:p>
          <a:p>
            <a:r>
              <a:rPr lang="de-AT" dirty="0" smtClean="0">
                <a:solidFill>
                  <a:srgbClr val="FF0000"/>
                </a:solidFill>
              </a:rPr>
              <a:t>Narzisse : Symbol für Überwindung des </a:t>
            </a:r>
            <a:r>
              <a:rPr lang="de-AT" dirty="0">
                <a:solidFill>
                  <a:srgbClr val="FF0000"/>
                </a:solidFill>
              </a:rPr>
              <a:t>T</a:t>
            </a:r>
            <a:r>
              <a:rPr lang="de-AT" dirty="0" smtClean="0">
                <a:solidFill>
                  <a:srgbClr val="FF0000"/>
                </a:solidFill>
              </a:rPr>
              <a:t>odes und für </a:t>
            </a:r>
            <a:r>
              <a:rPr lang="de-AT" dirty="0">
                <a:solidFill>
                  <a:srgbClr val="FF0000"/>
                </a:solidFill>
              </a:rPr>
              <a:t>H</a:t>
            </a:r>
            <a:r>
              <a:rPr lang="de-AT" dirty="0" smtClean="0">
                <a:solidFill>
                  <a:srgbClr val="FF0000"/>
                </a:solidFill>
              </a:rPr>
              <a:t>ochmut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dirty="0" smtClean="0"/>
              <a:t>Bestrafung durch die Göttin Hera wegen Geschwätzigkeit</a:t>
            </a:r>
          </a:p>
          <a:p>
            <a:r>
              <a:rPr lang="de-AT" dirty="0" smtClean="0"/>
              <a:t>Kann nur mehr letzte Worte eines </a:t>
            </a:r>
            <a:r>
              <a:rPr lang="de-AT" dirty="0"/>
              <a:t>G</a:t>
            </a:r>
            <a:r>
              <a:rPr lang="de-AT" dirty="0" smtClean="0"/>
              <a:t>esprächs widergeben</a:t>
            </a:r>
          </a:p>
          <a:p>
            <a:r>
              <a:rPr lang="de-AT" dirty="0" smtClean="0"/>
              <a:t>Verliebt sich in </a:t>
            </a:r>
            <a:r>
              <a:rPr lang="de-AT" dirty="0" err="1" smtClean="0"/>
              <a:t>Narcissus</a:t>
            </a:r>
            <a:endParaRPr lang="de-AT" dirty="0" smtClean="0"/>
          </a:p>
          <a:p>
            <a:r>
              <a:rPr lang="de-AT" dirty="0" smtClean="0"/>
              <a:t>Wird zurückgewiesen</a:t>
            </a:r>
          </a:p>
          <a:p>
            <a:r>
              <a:rPr lang="de-AT" dirty="0" smtClean="0"/>
              <a:t>Leidet an Liebeskummer</a:t>
            </a:r>
          </a:p>
          <a:p>
            <a:r>
              <a:rPr lang="de-AT" dirty="0" smtClean="0"/>
              <a:t>Hungert sich zu Tode</a:t>
            </a:r>
          </a:p>
          <a:p>
            <a:r>
              <a:rPr lang="de-AT" dirty="0" smtClean="0"/>
              <a:t>Übrig bleibt nur mehr ihre Stimme in den Bergen</a:t>
            </a:r>
          </a:p>
          <a:p>
            <a:endParaRPr lang="de-AT" dirty="0"/>
          </a:p>
          <a:p>
            <a:r>
              <a:rPr lang="de-AT" dirty="0" smtClean="0">
                <a:solidFill>
                  <a:srgbClr val="FF0000"/>
                </a:solidFill>
              </a:rPr>
              <a:t>Erklärung des Naturphänomens des ECHO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692697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>
                <a:latin typeface="Palatino Linotype" pitchFamily="18" charset="0"/>
              </a:rPr>
              <a:t>                Ars </a:t>
            </a:r>
            <a:r>
              <a:rPr lang="de-AT" sz="3600" dirty="0" err="1" smtClean="0">
                <a:latin typeface="Palatino Linotype" pitchFamily="18" charset="0"/>
              </a:rPr>
              <a:t>amatoria</a:t>
            </a:r>
            <a:endParaRPr lang="de-AT" sz="3600" dirty="0" smtClean="0">
              <a:latin typeface="Palatino Linotype" pitchFamily="18" charset="0"/>
            </a:endParaRPr>
          </a:p>
          <a:p>
            <a:r>
              <a:rPr lang="de-AT" sz="3600" dirty="0" smtClean="0">
                <a:latin typeface="Palatino Linotype" pitchFamily="18" charset="0"/>
              </a:rPr>
              <a:t>    Lieben- Bezaubern-Erobern</a:t>
            </a:r>
            <a:endParaRPr lang="de-AT" sz="3600" dirty="0">
              <a:latin typeface="Palatino Linotype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174903" y="63093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000" dirty="0" smtClean="0"/>
              <a:t>http://www.der-roemer-shop.de/images/product_images/popup_images/71_0.jpg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0272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Die Liebesdichtungen von Ovid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Worin liegt die Besonderheit in der </a:t>
            </a:r>
            <a:r>
              <a:rPr lang="de-AT" dirty="0" err="1" smtClean="0"/>
              <a:t>ars</a:t>
            </a:r>
            <a:r>
              <a:rPr lang="de-AT" dirty="0" smtClean="0"/>
              <a:t> </a:t>
            </a:r>
            <a:r>
              <a:rPr lang="de-AT" dirty="0" err="1" smtClean="0"/>
              <a:t>amatoria</a:t>
            </a:r>
            <a:r>
              <a:rPr lang="de-AT" dirty="0" smtClean="0"/>
              <a:t>?</a:t>
            </a:r>
          </a:p>
          <a:p>
            <a:r>
              <a:rPr lang="de-AT" dirty="0" smtClean="0"/>
              <a:t>Wovon spricht Ovid in seiner </a:t>
            </a:r>
            <a:r>
              <a:rPr lang="de-AT" dirty="0" err="1" smtClean="0"/>
              <a:t>Liebsdichtung</a:t>
            </a:r>
            <a:r>
              <a:rPr lang="de-AT" dirty="0" smtClean="0"/>
              <a:t>?</a:t>
            </a:r>
          </a:p>
          <a:p>
            <a:r>
              <a:rPr lang="de-AT" dirty="0" smtClean="0"/>
              <a:t>Wie kommt es Annäherungen zwischen Mann und Frau?</a:t>
            </a:r>
          </a:p>
          <a:p>
            <a:r>
              <a:rPr lang="de-AT" dirty="0" smtClean="0"/>
              <a:t>Sind die Tipps von Ovid heute noch gültig?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07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Kurzbiographie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Geboren 43 v.Chr. In </a:t>
            </a:r>
            <a:r>
              <a:rPr lang="de-AT" dirty="0" err="1" smtClean="0"/>
              <a:t>Sulmo</a:t>
            </a:r>
            <a:endParaRPr lang="de-AT" dirty="0" smtClean="0"/>
          </a:p>
          <a:p>
            <a:r>
              <a:rPr lang="de-AT" dirty="0" smtClean="0"/>
              <a:t>In seine Lebenszeit fällt der grausame Bürgerkrieg</a:t>
            </a:r>
          </a:p>
          <a:p>
            <a:r>
              <a:rPr lang="de-AT" dirty="0" smtClean="0"/>
              <a:t>Umstellung von der </a:t>
            </a:r>
            <a:r>
              <a:rPr lang="de-AT" dirty="0" err="1" smtClean="0"/>
              <a:t>res</a:t>
            </a:r>
            <a:r>
              <a:rPr lang="de-AT" dirty="0" smtClean="0"/>
              <a:t> </a:t>
            </a:r>
            <a:r>
              <a:rPr lang="de-AT" dirty="0" err="1" smtClean="0"/>
              <a:t>publica</a:t>
            </a:r>
            <a:r>
              <a:rPr lang="de-AT" dirty="0" smtClean="0"/>
              <a:t> auf den </a:t>
            </a:r>
            <a:r>
              <a:rPr lang="de-AT" dirty="0" err="1" smtClean="0"/>
              <a:t>Prinzipat</a:t>
            </a:r>
            <a:r>
              <a:rPr lang="de-AT" dirty="0" smtClean="0"/>
              <a:t> durch Octavian/Augustus</a:t>
            </a:r>
          </a:p>
          <a:p>
            <a:r>
              <a:rPr lang="de-AT" dirty="0" smtClean="0"/>
              <a:t>Werk „</a:t>
            </a:r>
            <a:r>
              <a:rPr lang="de-AT" dirty="0" err="1" smtClean="0"/>
              <a:t>Tristia</a:t>
            </a:r>
            <a:r>
              <a:rPr lang="de-AT" dirty="0" smtClean="0"/>
              <a:t>“ ist die Hauptquelle über sein Leben, geschrieben in der Verbannung</a:t>
            </a:r>
          </a:p>
          <a:p>
            <a:r>
              <a:rPr lang="de-AT" dirty="0" smtClean="0"/>
              <a:t>Stammt aus reicher Familie</a:t>
            </a:r>
          </a:p>
          <a:p>
            <a:r>
              <a:rPr lang="de-AT" dirty="0" err="1" smtClean="0"/>
              <a:t>Cursus</a:t>
            </a:r>
            <a:r>
              <a:rPr lang="de-AT" dirty="0" smtClean="0"/>
              <a:t> </a:t>
            </a:r>
            <a:r>
              <a:rPr lang="de-AT" dirty="0" err="1" smtClean="0"/>
              <a:t>honorum</a:t>
            </a:r>
            <a:r>
              <a:rPr lang="de-AT" dirty="0" smtClean="0"/>
              <a:t> als Politiker geplant</a:t>
            </a:r>
          </a:p>
          <a:p>
            <a:r>
              <a:rPr lang="de-AT" dirty="0" smtClean="0"/>
              <a:t>Sein Vater lehnte die </a:t>
            </a:r>
            <a:r>
              <a:rPr lang="de-AT" dirty="0" err="1"/>
              <a:t>D</a:t>
            </a:r>
            <a:r>
              <a:rPr lang="de-AT" dirty="0" err="1" smtClean="0"/>
              <a:t>ichterei</a:t>
            </a:r>
            <a:r>
              <a:rPr lang="de-AT" dirty="0" smtClean="0"/>
              <a:t> ab ( </a:t>
            </a:r>
            <a:r>
              <a:rPr lang="de-AT" dirty="0" err="1" smtClean="0"/>
              <a:t>tristia</a:t>
            </a:r>
            <a:r>
              <a:rPr lang="de-AT" dirty="0" smtClean="0"/>
              <a:t>, 4,10, 21-22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89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Wie nähert sich man einer Frau?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bene</a:t>
            </a:r>
            <a:r>
              <a:rPr lang="de-AT" dirty="0" smtClean="0"/>
              <a:t> </a:t>
            </a:r>
            <a:r>
              <a:rPr lang="de-AT" dirty="0" err="1" smtClean="0"/>
              <a:t>conveniens</a:t>
            </a:r>
            <a:r>
              <a:rPr lang="de-AT" dirty="0" smtClean="0"/>
              <a:t> et sine labe </a:t>
            </a:r>
            <a:r>
              <a:rPr lang="de-AT" dirty="0" err="1" smtClean="0"/>
              <a:t>toga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Lingula</a:t>
            </a:r>
            <a:r>
              <a:rPr lang="de-AT" dirty="0" smtClean="0"/>
              <a:t> ne </a:t>
            </a:r>
            <a:r>
              <a:rPr lang="de-AT" dirty="0" err="1" smtClean="0"/>
              <a:t>rigeat</a:t>
            </a:r>
            <a:r>
              <a:rPr lang="de-AT" dirty="0" smtClean="0"/>
              <a:t>, </a:t>
            </a:r>
            <a:r>
              <a:rPr lang="de-AT" dirty="0" err="1" smtClean="0"/>
              <a:t>careant</a:t>
            </a:r>
            <a:r>
              <a:rPr lang="de-AT" dirty="0" smtClean="0"/>
              <a:t> </a:t>
            </a:r>
            <a:r>
              <a:rPr lang="de-AT" dirty="0" err="1" smtClean="0"/>
              <a:t>rubigine</a:t>
            </a:r>
            <a:r>
              <a:rPr lang="de-AT" dirty="0" smtClean="0"/>
              <a:t> </a:t>
            </a:r>
            <a:r>
              <a:rPr lang="de-AT" dirty="0" err="1" smtClean="0"/>
              <a:t>dentes</a:t>
            </a:r>
            <a:r>
              <a:rPr lang="de-AT" dirty="0" smtClean="0"/>
              <a:t>, 515</a:t>
            </a:r>
          </a:p>
          <a:p>
            <a:r>
              <a:rPr lang="de-AT" dirty="0" err="1" smtClean="0"/>
              <a:t>Nec</a:t>
            </a:r>
            <a:r>
              <a:rPr lang="de-AT" dirty="0" smtClean="0"/>
              <a:t> </a:t>
            </a:r>
            <a:r>
              <a:rPr lang="de-AT" dirty="0" err="1" smtClean="0"/>
              <a:t>vagus</a:t>
            </a:r>
            <a:r>
              <a:rPr lang="de-AT" dirty="0" smtClean="0"/>
              <a:t> in </a:t>
            </a:r>
            <a:r>
              <a:rPr lang="de-AT" dirty="0" err="1" smtClean="0"/>
              <a:t>laxa</a:t>
            </a:r>
            <a:r>
              <a:rPr lang="de-AT" dirty="0" smtClean="0"/>
              <a:t> </a:t>
            </a:r>
            <a:r>
              <a:rPr lang="de-AT" dirty="0" err="1" smtClean="0"/>
              <a:t>pes</a:t>
            </a:r>
            <a:r>
              <a:rPr lang="de-AT" dirty="0" smtClean="0"/>
              <a:t> </a:t>
            </a:r>
            <a:r>
              <a:rPr lang="de-AT" dirty="0" err="1" smtClean="0"/>
              <a:t>tibi</a:t>
            </a:r>
            <a:r>
              <a:rPr lang="de-AT" dirty="0" smtClean="0"/>
              <a:t> pelle </a:t>
            </a:r>
            <a:r>
              <a:rPr lang="de-AT" dirty="0" err="1" smtClean="0"/>
              <a:t>natet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Nec</a:t>
            </a:r>
            <a:r>
              <a:rPr lang="de-AT" dirty="0" smtClean="0"/>
              <a:t> male </a:t>
            </a:r>
            <a:r>
              <a:rPr lang="de-AT" dirty="0" err="1" smtClean="0"/>
              <a:t>deformet</a:t>
            </a:r>
            <a:r>
              <a:rPr lang="de-AT" dirty="0" smtClean="0"/>
              <a:t> </a:t>
            </a:r>
            <a:r>
              <a:rPr lang="de-AT" dirty="0" err="1" smtClean="0"/>
              <a:t>rigidos</a:t>
            </a:r>
            <a:r>
              <a:rPr lang="de-AT" dirty="0" smtClean="0"/>
              <a:t> </a:t>
            </a:r>
            <a:r>
              <a:rPr lang="de-AT" dirty="0" err="1" smtClean="0"/>
              <a:t>tonsura</a:t>
            </a:r>
            <a:r>
              <a:rPr lang="de-AT" dirty="0" smtClean="0"/>
              <a:t> </a:t>
            </a:r>
            <a:r>
              <a:rPr lang="de-AT" dirty="0" err="1" smtClean="0"/>
              <a:t>capillos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coma</a:t>
            </a:r>
            <a:r>
              <a:rPr lang="de-AT" dirty="0" smtClean="0"/>
              <a:t>,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trita</a:t>
            </a:r>
            <a:r>
              <a:rPr lang="de-AT" dirty="0" smtClean="0"/>
              <a:t> </a:t>
            </a:r>
            <a:r>
              <a:rPr lang="de-AT" dirty="0" err="1" smtClean="0"/>
              <a:t>barba</a:t>
            </a:r>
            <a:r>
              <a:rPr lang="de-AT" dirty="0" smtClean="0"/>
              <a:t> </a:t>
            </a:r>
            <a:r>
              <a:rPr lang="de-AT" dirty="0" err="1" smtClean="0"/>
              <a:t>resecta</a:t>
            </a:r>
            <a:r>
              <a:rPr lang="de-AT" dirty="0" smtClean="0"/>
              <a:t> manu.</a:t>
            </a:r>
          </a:p>
          <a:p>
            <a:r>
              <a:rPr lang="de-AT" dirty="0" smtClean="0"/>
              <a:t>Et </a:t>
            </a:r>
            <a:r>
              <a:rPr lang="de-AT" dirty="0" err="1" smtClean="0"/>
              <a:t>nihil</a:t>
            </a:r>
            <a:r>
              <a:rPr lang="de-AT" dirty="0" smtClean="0"/>
              <a:t> </a:t>
            </a:r>
            <a:r>
              <a:rPr lang="de-AT" dirty="0" err="1" smtClean="0"/>
              <a:t>emineant</a:t>
            </a:r>
            <a:r>
              <a:rPr lang="de-AT" dirty="0" smtClean="0"/>
              <a:t>, et </a:t>
            </a:r>
            <a:r>
              <a:rPr lang="de-AT" dirty="0" err="1" smtClean="0"/>
              <a:t>sint</a:t>
            </a:r>
            <a:r>
              <a:rPr lang="de-AT" dirty="0" smtClean="0"/>
              <a:t> sine </a:t>
            </a:r>
            <a:r>
              <a:rPr lang="de-AT" dirty="0" err="1" smtClean="0"/>
              <a:t>sordibus</a:t>
            </a:r>
            <a:r>
              <a:rPr lang="de-AT" dirty="0" smtClean="0"/>
              <a:t> </a:t>
            </a:r>
            <a:r>
              <a:rPr lang="de-AT" dirty="0" err="1" smtClean="0"/>
              <a:t>ungues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Inque</a:t>
            </a:r>
            <a:r>
              <a:rPr lang="de-AT" dirty="0" smtClean="0"/>
              <a:t> </a:t>
            </a:r>
            <a:r>
              <a:rPr lang="de-AT" dirty="0" err="1" smtClean="0"/>
              <a:t>cava</a:t>
            </a:r>
            <a:r>
              <a:rPr lang="de-AT" dirty="0" smtClean="0"/>
              <a:t> </a:t>
            </a:r>
            <a:r>
              <a:rPr lang="de-AT" dirty="0" err="1" smtClean="0"/>
              <a:t>nullus</a:t>
            </a:r>
            <a:r>
              <a:rPr lang="de-AT" dirty="0" smtClean="0"/>
              <a:t> stet </a:t>
            </a:r>
            <a:r>
              <a:rPr lang="de-AT" dirty="0" err="1" smtClean="0"/>
              <a:t>tibi</a:t>
            </a:r>
            <a:r>
              <a:rPr lang="de-AT" dirty="0" smtClean="0"/>
              <a:t> </a:t>
            </a:r>
            <a:r>
              <a:rPr lang="de-AT" dirty="0" err="1" smtClean="0"/>
              <a:t>nare</a:t>
            </a:r>
            <a:r>
              <a:rPr lang="de-AT" dirty="0" smtClean="0"/>
              <a:t> </a:t>
            </a:r>
            <a:r>
              <a:rPr lang="de-AT" dirty="0" err="1" smtClean="0"/>
              <a:t>pilus</a:t>
            </a:r>
            <a:r>
              <a:rPr lang="de-AT" dirty="0" smtClean="0"/>
              <a:t>. 520</a:t>
            </a:r>
          </a:p>
          <a:p>
            <a:r>
              <a:rPr lang="de-AT" dirty="0" err="1" smtClean="0"/>
              <a:t>Nec</a:t>
            </a:r>
            <a:r>
              <a:rPr lang="de-AT" dirty="0" smtClean="0"/>
              <a:t> male </a:t>
            </a:r>
            <a:r>
              <a:rPr lang="de-AT" dirty="0" err="1" smtClean="0"/>
              <a:t>odorati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tristis</a:t>
            </a:r>
            <a:r>
              <a:rPr lang="de-AT" dirty="0" smtClean="0"/>
              <a:t> </a:t>
            </a:r>
            <a:r>
              <a:rPr lang="de-AT" dirty="0" err="1" smtClean="0"/>
              <a:t>anhelitus</a:t>
            </a:r>
            <a:r>
              <a:rPr lang="de-AT" dirty="0" smtClean="0"/>
              <a:t> </a:t>
            </a:r>
            <a:r>
              <a:rPr lang="de-AT" dirty="0" err="1" smtClean="0"/>
              <a:t>oris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Nec</a:t>
            </a:r>
            <a:r>
              <a:rPr lang="de-AT" dirty="0" smtClean="0"/>
              <a:t> </a:t>
            </a:r>
            <a:r>
              <a:rPr lang="de-AT" dirty="0" err="1" smtClean="0"/>
              <a:t>laedat</a:t>
            </a:r>
            <a:r>
              <a:rPr lang="de-AT" dirty="0" smtClean="0"/>
              <a:t> </a:t>
            </a:r>
            <a:r>
              <a:rPr lang="de-AT" dirty="0" err="1" smtClean="0"/>
              <a:t>naris</a:t>
            </a:r>
            <a:r>
              <a:rPr lang="de-AT" dirty="0" smtClean="0"/>
              <a:t> </a:t>
            </a:r>
            <a:r>
              <a:rPr lang="de-AT" dirty="0" err="1" smtClean="0"/>
              <a:t>virque</a:t>
            </a:r>
            <a:r>
              <a:rPr lang="de-AT" dirty="0" smtClean="0"/>
              <a:t> </a:t>
            </a:r>
            <a:r>
              <a:rPr lang="de-AT" dirty="0" err="1" smtClean="0"/>
              <a:t>paterque</a:t>
            </a:r>
            <a:r>
              <a:rPr lang="de-AT" dirty="0" smtClean="0"/>
              <a:t> </a:t>
            </a:r>
            <a:r>
              <a:rPr lang="de-AT" dirty="0" err="1" smtClean="0"/>
              <a:t>gregis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96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Weitere Ratschläge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Sed</a:t>
            </a:r>
            <a:r>
              <a:rPr lang="de-AT" dirty="0" smtClean="0"/>
              <a:t> </a:t>
            </a:r>
            <a:r>
              <a:rPr lang="de-AT" dirty="0" err="1" smtClean="0"/>
              <a:t>prius</a:t>
            </a:r>
            <a:r>
              <a:rPr lang="de-AT" dirty="0" smtClean="0"/>
              <a:t> </a:t>
            </a:r>
            <a:r>
              <a:rPr lang="de-AT" dirty="0" err="1" smtClean="0"/>
              <a:t>ancillam</a:t>
            </a:r>
            <a:r>
              <a:rPr lang="de-AT" dirty="0" smtClean="0"/>
              <a:t> </a:t>
            </a:r>
            <a:r>
              <a:rPr lang="de-AT" dirty="0" err="1" smtClean="0"/>
              <a:t>captandae</a:t>
            </a:r>
            <a:r>
              <a:rPr lang="de-AT" dirty="0" smtClean="0"/>
              <a:t> </a:t>
            </a:r>
            <a:r>
              <a:rPr lang="de-AT" dirty="0" err="1" smtClean="0"/>
              <a:t>nosse</a:t>
            </a:r>
            <a:r>
              <a:rPr lang="de-AT" dirty="0" smtClean="0"/>
              <a:t> </a:t>
            </a:r>
            <a:r>
              <a:rPr lang="de-AT" dirty="0" err="1" smtClean="0"/>
              <a:t>puellae</a:t>
            </a:r>
            <a:endParaRPr lang="de-AT" dirty="0" smtClean="0"/>
          </a:p>
          <a:p>
            <a:r>
              <a:rPr lang="de-AT" dirty="0" err="1" smtClean="0"/>
              <a:t>Cura</a:t>
            </a:r>
            <a:r>
              <a:rPr lang="de-AT" dirty="0" smtClean="0"/>
              <a:t> </a:t>
            </a:r>
            <a:r>
              <a:rPr lang="de-AT" dirty="0" err="1" smtClean="0"/>
              <a:t>sit</a:t>
            </a:r>
            <a:r>
              <a:rPr lang="de-AT" dirty="0" smtClean="0"/>
              <a:t>: </a:t>
            </a:r>
            <a:r>
              <a:rPr lang="de-AT" dirty="0" err="1" smtClean="0"/>
              <a:t>accessus</a:t>
            </a:r>
            <a:r>
              <a:rPr lang="de-AT" dirty="0" smtClean="0"/>
              <a:t> </a:t>
            </a:r>
            <a:r>
              <a:rPr lang="de-AT" dirty="0" err="1" smtClean="0"/>
              <a:t>molliet</a:t>
            </a:r>
            <a:r>
              <a:rPr lang="de-AT" dirty="0" smtClean="0"/>
              <a:t> </a:t>
            </a:r>
            <a:r>
              <a:rPr lang="de-AT" dirty="0" err="1" smtClean="0"/>
              <a:t>illa</a:t>
            </a:r>
            <a:r>
              <a:rPr lang="de-AT" dirty="0" smtClean="0"/>
              <a:t> </a:t>
            </a:r>
            <a:r>
              <a:rPr lang="de-AT" dirty="0" err="1" smtClean="0"/>
              <a:t>tuos</a:t>
            </a:r>
            <a:r>
              <a:rPr lang="de-AT" dirty="0" smtClean="0"/>
              <a:t>.</a:t>
            </a:r>
          </a:p>
          <a:p>
            <a:r>
              <a:rPr lang="de-AT" dirty="0" err="1" smtClean="0"/>
              <a:t>Hanc</a:t>
            </a:r>
            <a:r>
              <a:rPr lang="de-AT" dirty="0" smtClean="0"/>
              <a:t> tu </a:t>
            </a:r>
            <a:r>
              <a:rPr lang="de-AT" dirty="0" err="1" smtClean="0"/>
              <a:t>pollicitis</a:t>
            </a:r>
            <a:r>
              <a:rPr lang="de-AT" dirty="0" smtClean="0"/>
              <a:t>, </a:t>
            </a:r>
            <a:r>
              <a:rPr lang="de-AT" dirty="0" err="1" smtClean="0"/>
              <a:t>hanc</a:t>
            </a:r>
            <a:r>
              <a:rPr lang="de-AT" dirty="0" smtClean="0"/>
              <a:t> tu </a:t>
            </a:r>
            <a:r>
              <a:rPr lang="de-AT" dirty="0" err="1" smtClean="0"/>
              <a:t>corrumpe</a:t>
            </a:r>
            <a:r>
              <a:rPr lang="de-AT" dirty="0" smtClean="0"/>
              <a:t> </a:t>
            </a:r>
            <a:r>
              <a:rPr lang="de-AT" dirty="0" err="1" smtClean="0"/>
              <a:t>rogando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Quod</a:t>
            </a:r>
            <a:r>
              <a:rPr lang="de-AT" dirty="0" smtClean="0"/>
              <a:t> </a:t>
            </a:r>
            <a:r>
              <a:rPr lang="de-AT" dirty="0" err="1" smtClean="0"/>
              <a:t>petis</a:t>
            </a:r>
            <a:r>
              <a:rPr lang="de-AT" dirty="0" smtClean="0"/>
              <a:t>, ex </a:t>
            </a:r>
            <a:r>
              <a:rPr lang="de-AT" dirty="0" err="1" smtClean="0"/>
              <a:t>facili</a:t>
            </a:r>
            <a:r>
              <a:rPr lang="de-AT" dirty="0" smtClean="0"/>
              <a:t>, si </a:t>
            </a:r>
            <a:r>
              <a:rPr lang="de-AT" dirty="0" err="1" smtClean="0"/>
              <a:t>volet</a:t>
            </a:r>
            <a:r>
              <a:rPr lang="de-AT" dirty="0" smtClean="0"/>
              <a:t> </a:t>
            </a:r>
            <a:r>
              <a:rPr lang="de-AT" dirty="0" err="1" smtClean="0"/>
              <a:t>illa</a:t>
            </a:r>
            <a:r>
              <a:rPr lang="de-AT" dirty="0" smtClean="0"/>
              <a:t>, </a:t>
            </a:r>
            <a:r>
              <a:rPr lang="de-AT" dirty="0" err="1" smtClean="0"/>
              <a:t>feres</a:t>
            </a:r>
            <a:r>
              <a:rPr lang="de-AT" dirty="0" smtClean="0"/>
              <a:t>.</a:t>
            </a:r>
          </a:p>
          <a:p>
            <a:endParaRPr lang="de-AT" dirty="0" smtClean="0"/>
          </a:p>
          <a:p>
            <a:r>
              <a:rPr lang="de-AT" dirty="0" err="1" smtClean="0"/>
              <a:t>Cera</a:t>
            </a:r>
            <a:r>
              <a:rPr lang="de-AT" dirty="0" smtClean="0"/>
              <a:t> </a:t>
            </a:r>
            <a:r>
              <a:rPr lang="de-AT" dirty="0" err="1" smtClean="0"/>
              <a:t>vadum</a:t>
            </a:r>
            <a:r>
              <a:rPr lang="de-AT" dirty="0" smtClean="0"/>
              <a:t> </a:t>
            </a:r>
            <a:r>
              <a:rPr lang="de-AT" dirty="0" err="1" smtClean="0"/>
              <a:t>temptet</a:t>
            </a:r>
            <a:r>
              <a:rPr lang="de-AT" dirty="0" smtClean="0"/>
              <a:t>, </a:t>
            </a:r>
            <a:r>
              <a:rPr lang="de-AT" dirty="0" err="1" smtClean="0"/>
              <a:t>rasis</a:t>
            </a:r>
            <a:r>
              <a:rPr lang="de-AT" dirty="0" smtClean="0"/>
              <a:t> </a:t>
            </a:r>
            <a:r>
              <a:rPr lang="de-AT" dirty="0" err="1" smtClean="0"/>
              <a:t>infusa</a:t>
            </a:r>
            <a:r>
              <a:rPr lang="de-AT" dirty="0" smtClean="0"/>
              <a:t> </a:t>
            </a:r>
            <a:r>
              <a:rPr lang="de-AT" dirty="0" err="1" smtClean="0"/>
              <a:t>tabellis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Cera</a:t>
            </a:r>
            <a:r>
              <a:rPr lang="de-AT" dirty="0" smtClean="0"/>
              <a:t> </a:t>
            </a:r>
            <a:r>
              <a:rPr lang="de-AT" dirty="0" err="1" smtClean="0"/>
              <a:t>tuae</a:t>
            </a:r>
            <a:r>
              <a:rPr lang="de-AT" dirty="0" smtClean="0"/>
              <a:t> </a:t>
            </a:r>
            <a:r>
              <a:rPr lang="de-AT" dirty="0" err="1" smtClean="0"/>
              <a:t>primum</a:t>
            </a:r>
            <a:r>
              <a:rPr lang="de-AT" dirty="0" smtClean="0"/>
              <a:t> </a:t>
            </a:r>
            <a:r>
              <a:rPr lang="de-AT" dirty="0" err="1" smtClean="0"/>
              <a:t>conscia</a:t>
            </a:r>
            <a:r>
              <a:rPr lang="de-AT" dirty="0" smtClean="0"/>
              <a:t> </a:t>
            </a:r>
            <a:r>
              <a:rPr lang="de-AT" dirty="0" err="1" smtClean="0"/>
              <a:t>mentis</a:t>
            </a:r>
            <a:r>
              <a:rPr lang="de-AT" dirty="0" smtClean="0"/>
              <a:t> </a:t>
            </a:r>
            <a:r>
              <a:rPr lang="de-AT" dirty="0" err="1" smtClean="0"/>
              <a:t>eat</a:t>
            </a:r>
            <a:r>
              <a:rPr lang="de-AT" dirty="0" smtClean="0"/>
              <a:t>.</a:t>
            </a:r>
          </a:p>
          <a:p>
            <a:r>
              <a:rPr lang="de-AT" dirty="0" err="1" smtClean="0"/>
              <a:t>Blanditias</a:t>
            </a:r>
            <a:r>
              <a:rPr lang="de-AT" dirty="0" smtClean="0"/>
              <a:t> </a:t>
            </a:r>
            <a:r>
              <a:rPr lang="de-AT" dirty="0" err="1" smtClean="0"/>
              <a:t>ferat</a:t>
            </a:r>
            <a:r>
              <a:rPr lang="de-AT" dirty="0" smtClean="0"/>
              <a:t> </a:t>
            </a:r>
            <a:r>
              <a:rPr lang="de-AT" dirty="0" err="1" smtClean="0"/>
              <a:t>illa</a:t>
            </a:r>
            <a:r>
              <a:rPr lang="de-AT" dirty="0" smtClean="0"/>
              <a:t> </a:t>
            </a:r>
            <a:r>
              <a:rPr lang="de-AT" dirty="0" err="1" smtClean="0"/>
              <a:t>tuas</a:t>
            </a:r>
            <a:r>
              <a:rPr lang="de-AT" dirty="0" smtClean="0"/>
              <a:t> </a:t>
            </a:r>
            <a:r>
              <a:rPr lang="de-AT" dirty="0" err="1" smtClean="0"/>
              <a:t>imitataque</a:t>
            </a:r>
            <a:r>
              <a:rPr lang="de-AT" dirty="0" smtClean="0"/>
              <a:t> </a:t>
            </a:r>
            <a:r>
              <a:rPr lang="de-AT" dirty="0" err="1" smtClean="0"/>
              <a:t>amantem</a:t>
            </a:r>
            <a:endParaRPr lang="de-AT" dirty="0" smtClean="0"/>
          </a:p>
          <a:p>
            <a:r>
              <a:rPr lang="de-AT" dirty="0" err="1" smtClean="0"/>
              <a:t>Verba</a:t>
            </a:r>
            <a:r>
              <a:rPr lang="de-AT" dirty="0" smtClean="0"/>
              <a:t>; </a:t>
            </a:r>
            <a:r>
              <a:rPr lang="de-AT" dirty="0" err="1" smtClean="0"/>
              <a:t>nec</a:t>
            </a:r>
            <a:r>
              <a:rPr lang="de-AT" dirty="0" smtClean="0"/>
              <a:t> </a:t>
            </a:r>
            <a:r>
              <a:rPr lang="de-AT" dirty="0" err="1" smtClean="0"/>
              <a:t>exiguas</a:t>
            </a:r>
            <a:r>
              <a:rPr lang="de-AT" dirty="0" smtClean="0"/>
              <a:t>, </a:t>
            </a:r>
            <a:r>
              <a:rPr lang="de-AT" dirty="0" err="1" smtClean="0"/>
              <a:t>quisquis</a:t>
            </a:r>
            <a:r>
              <a:rPr lang="de-AT" dirty="0" smtClean="0"/>
              <a:t> es, </a:t>
            </a:r>
            <a:r>
              <a:rPr lang="de-AT" dirty="0" err="1" smtClean="0"/>
              <a:t>adde</a:t>
            </a:r>
            <a:r>
              <a:rPr lang="de-AT" dirty="0" smtClean="0"/>
              <a:t> </a:t>
            </a:r>
            <a:r>
              <a:rPr lang="de-AT" dirty="0" err="1" smtClean="0"/>
              <a:t>preces</a:t>
            </a:r>
            <a:r>
              <a:rPr lang="de-AT" dirty="0" smtClean="0"/>
              <a:t>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37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err="1" smtClean="0"/>
              <a:t>Seu</a:t>
            </a:r>
            <a:r>
              <a:rPr lang="de-AT" dirty="0" smtClean="0"/>
              <a:t> </a:t>
            </a:r>
            <a:r>
              <a:rPr lang="de-AT" dirty="0" err="1" smtClean="0"/>
              <a:t>pedibus</a:t>
            </a:r>
            <a:r>
              <a:rPr lang="de-AT" dirty="0" smtClean="0"/>
              <a:t> </a:t>
            </a:r>
            <a:r>
              <a:rPr lang="de-AT" dirty="0" err="1" smtClean="0"/>
              <a:t>vacuis</a:t>
            </a:r>
            <a:r>
              <a:rPr lang="de-AT" dirty="0" smtClean="0"/>
              <a:t> </a:t>
            </a:r>
            <a:r>
              <a:rPr lang="de-AT" dirty="0" err="1" smtClean="0"/>
              <a:t>illi</a:t>
            </a:r>
            <a:r>
              <a:rPr lang="de-AT" dirty="0" smtClean="0"/>
              <a:t> </a:t>
            </a:r>
            <a:r>
              <a:rPr lang="de-AT" dirty="0" err="1" smtClean="0"/>
              <a:t>spatiosa</a:t>
            </a:r>
            <a:r>
              <a:rPr lang="de-AT" dirty="0" smtClean="0"/>
              <a:t> </a:t>
            </a:r>
            <a:r>
              <a:rPr lang="de-AT" dirty="0" err="1" smtClean="0"/>
              <a:t>teretur</a:t>
            </a:r>
            <a:endParaRPr lang="de-AT" dirty="0" smtClean="0"/>
          </a:p>
          <a:p>
            <a:r>
              <a:rPr lang="de-AT" dirty="0" err="1" smtClean="0"/>
              <a:t>Porticus</a:t>
            </a:r>
            <a:r>
              <a:rPr lang="de-AT" dirty="0" smtClean="0"/>
              <a:t>, </a:t>
            </a:r>
            <a:r>
              <a:rPr lang="de-AT" dirty="0" err="1" smtClean="0"/>
              <a:t>hic</a:t>
            </a:r>
            <a:r>
              <a:rPr lang="de-AT" dirty="0" smtClean="0"/>
              <a:t> </a:t>
            </a:r>
            <a:r>
              <a:rPr lang="de-AT" dirty="0" err="1" smtClean="0"/>
              <a:t>socias</a:t>
            </a:r>
            <a:r>
              <a:rPr lang="de-AT" dirty="0" smtClean="0"/>
              <a:t> tu </a:t>
            </a:r>
            <a:r>
              <a:rPr lang="de-AT" dirty="0" err="1" smtClean="0"/>
              <a:t>quoque</a:t>
            </a:r>
            <a:r>
              <a:rPr lang="de-AT" dirty="0" smtClean="0"/>
              <a:t> </a:t>
            </a:r>
            <a:r>
              <a:rPr lang="de-AT" dirty="0" err="1" smtClean="0"/>
              <a:t>iunge</a:t>
            </a:r>
            <a:r>
              <a:rPr lang="de-AT" dirty="0" smtClean="0"/>
              <a:t> </a:t>
            </a:r>
            <a:r>
              <a:rPr lang="de-AT" dirty="0" err="1" smtClean="0"/>
              <a:t>moras</a:t>
            </a:r>
            <a:r>
              <a:rPr lang="de-AT" dirty="0" smtClean="0"/>
              <a:t>:</a:t>
            </a:r>
          </a:p>
          <a:p>
            <a:r>
              <a:rPr lang="de-AT" dirty="0" smtClean="0"/>
              <a:t>Et </a:t>
            </a:r>
            <a:r>
              <a:rPr lang="de-AT" dirty="0" err="1" smtClean="0"/>
              <a:t>modo</a:t>
            </a:r>
            <a:r>
              <a:rPr lang="de-AT" dirty="0" smtClean="0"/>
              <a:t> </a:t>
            </a:r>
            <a:r>
              <a:rPr lang="de-AT" dirty="0" err="1" smtClean="0"/>
              <a:t>praecedas</a:t>
            </a:r>
            <a:r>
              <a:rPr lang="de-AT" dirty="0" smtClean="0"/>
              <a:t> </a:t>
            </a:r>
            <a:r>
              <a:rPr lang="de-AT" dirty="0" err="1" smtClean="0"/>
              <a:t>facito</a:t>
            </a:r>
            <a:r>
              <a:rPr lang="de-AT" dirty="0" smtClean="0"/>
              <a:t>, </a:t>
            </a:r>
            <a:r>
              <a:rPr lang="de-AT" dirty="0" err="1" smtClean="0"/>
              <a:t>modo</a:t>
            </a:r>
            <a:r>
              <a:rPr lang="de-AT" dirty="0" smtClean="0"/>
              <a:t> </a:t>
            </a:r>
            <a:r>
              <a:rPr lang="de-AT" dirty="0" err="1" smtClean="0"/>
              <a:t>terga</a:t>
            </a:r>
            <a:r>
              <a:rPr lang="de-AT" dirty="0" smtClean="0"/>
              <a:t> </a:t>
            </a:r>
            <a:r>
              <a:rPr lang="de-AT" dirty="0" err="1" smtClean="0"/>
              <a:t>sequaris</a:t>
            </a:r>
            <a:r>
              <a:rPr lang="de-AT" dirty="0" smtClean="0"/>
              <a:t>,</a:t>
            </a:r>
          </a:p>
          <a:p>
            <a:r>
              <a:rPr lang="de-AT" dirty="0" smtClean="0"/>
              <a:t>Et </a:t>
            </a:r>
            <a:r>
              <a:rPr lang="de-AT" dirty="0" err="1" smtClean="0"/>
              <a:t>modo</a:t>
            </a:r>
            <a:r>
              <a:rPr lang="de-AT" dirty="0" smtClean="0"/>
              <a:t> </a:t>
            </a:r>
            <a:r>
              <a:rPr lang="de-AT" dirty="0" err="1" smtClean="0"/>
              <a:t>festines</a:t>
            </a:r>
            <a:r>
              <a:rPr lang="de-AT" dirty="0" smtClean="0"/>
              <a:t>, et </a:t>
            </a:r>
            <a:r>
              <a:rPr lang="de-AT" dirty="0" err="1" smtClean="0"/>
              <a:t>modo</a:t>
            </a:r>
            <a:r>
              <a:rPr lang="de-AT" dirty="0" smtClean="0"/>
              <a:t> </a:t>
            </a:r>
            <a:r>
              <a:rPr lang="de-AT" dirty="0" err="1" smtClean="0"/>
              <a:t>lentus</a:t>
            </a:r>
            <a:r>
              <a:rPr lang="de-AT" dirty="0" smtClean="0"/>
              <a:t> </a:t>
            </a:r>
            <a:r>
              <a:rPr lang="de-AT" dirty="0" err="1" smtClean="0"/>
              <a:t>eas</a:t>
            </a:r>
            <a:r>
              <a:rPr lang="de-AT" dirty="0" smtClean="0"/>
              <a:t>:</a:t>
            </a:r>
          </a:p>
          <a:p>
            <a:endParaRPr lang="de-AT" dirty="0" smtClean="0"/>
          </a:p>
          <a:p>
            <a:r>
              <a:rPr lang="de-AT" dirty="0" err="1" smtClean="0"/>
              <a:t>Nec</a:t>
            </a:r>
            <a:r>
              <a:rPr lang="de-AT" dirty="0" smtClean="0"/>
              <a:t> </a:t>
            </a:r>
            <a:r>
              <a:rPr lang="de-AT" dirty="0" err="1" smtClean="0"/>
              <a:t>tibi</a:t>
            </a:r>
            <a:r>
              <a:rPr lang="de-AT" dirty="0" smtClean="0"/>
              <a:t> de </a:t>
            </a:r>
            <a:r>
              <a:rPr lang="de-AT" dirty="0" err="1" smtClean="0"/>
              <a:t>mediis</a:t>
            </a:r>
            <a:r>
              <a:rPr lang="de-AT" dirty="0" smtClean="0"/>
              <a:t> aliquot </a:t>
            </a:r>
            <a:r>
              <a:rPr lang="de-AT" dirty="0" err="1" smtClean="0"/>
              <a:t>transire</a:t>
            </a:r>
            <a:r>
              <a:rPr lang="de-AT" dirty="0" smtClean="0"/>
              <a:t> </a:t>
            </a:r>
            <a:r>
              <a:rPr lang="de-AT" dirty="0" err="1" smtClean="0"/>
              <a:t>columnas</a:t>
            </a:r>
            <a:endParaRPr lang="de-AT" dirty="0" smtClean="0"/>
          </a:p>
          <a:p>
            <a:r>
              <a:rPr lang="de-AT" dirty="0" err="1" smtClean="0"/>
              <a:t>Sit</a:t>
            </a:r>
            <a:r>
              <a:rPr lang="de-AT" dirty="0" smtClean="0"/>
              <a:t> </a:t>
            </a:r>
            <a:r>
              <a:rPr lang="de-AT" dirty="0" err="1" smtClean="0"/>
              <a:t>pudor</a:t>
            </a:r>
            <a:r>
              <a:rPr lang="de-AT" dirty="0" smtClean="0"/>
              <a:t>, </a:t>
            </a:r>
            <a:r>
              <a:rPr lang="de-AT" dirty="0" err="1" smtClean="0"/>
              <a:t>aut</a:t>
            </a:r>
            <a:r>
              <a:rPr lang="de-AT" dirty="0" smtClean="0"/>
              <a:t> </a:t>
            </a:r>
            <a:r>
              <a:rPr lang="de-AT" dirty="0" err="1" smtClean="0"/>
              <a:t>lateri</a:t>
            </a:r>
            <a:r>
              <a:rPr lang="de-AT" dirty="0" smtClean="0"/>
              <a:t> </a:t>
            </a:r>
            <a:r>
              <a:rPr lang="de-AT" dirty="0" err="1" smtClean="0"/>
              <a:t>continuasse</a:t>
            </a:r>
            <a:r>
              <a:rPr lang="de-AT" dirty="0" smtClean="0"/>
              <a:t> </a:t>
            </a:r>
            <a:r>
              <a:rPr lang="de-AT" dirty="0" err="1" smtClean="0"/>
              <a:t>latus</a:t>
            </a:r>
            <a:r>
              <a:rPr lang="de-AT" dirty="0" smtClean="0"/>
              <a:t>;</a:t>
            </a:r>
          </a:p>
          <a:p>
            <a:r>
              <a:rPr lang="de-AT" dirty="0" err="1" smtClean="0"/>
              <a:t>Nec</a:t>
            </a:r>
            <a:r>
              <a:rPr lang="de-AT" dirty="0" smtClean="0"/>
              <a:t> sine </a:t>
            </a:r>
            <a:r>
              <a:rPr lang="de-AT" dirty="0" err="1" smtClean="0"/>
              <a:t>te</a:t>
            </a:r>
            <a:r>
              <a:rPr lang="de-AT" dirty="0" smtClean="0"/>
              <a:t> </a:t>
            </a:r>
            <a:r>
              <a:rPr lang="de-AT" dirty="0" err="1" smtClean="0"/>
              <a:t>curvo</a:t>
            </a:r>
            <a:r>
              <a:rPr lang="de-AT" dirty="0" smtClean="0"/>
              <a:t> </a:t>
            </a:r>
            <a:r>
              <a:rPr lang="de-AT" dirty="0" err="1" smtClean="0"/>
              <a:t>sedeat</a:t>
            </a:r>
            <a:r>
              <a:rPr lang="de-AT" dirty="0" smtClean="0"/>
              <a:t> </a:t>
            </a:r>
            <a:r>
              <a:rPr lang="de-AT" dirty="0" err="1" smtClean="0"/>
              <a:t>speciosa</a:t>
            </a:r>
            <a:r>
              <a:rPr lang="de-AT" dirty="0" smtClean="0"/>
              <a:t> </a:t>
            </a:r>
            <a:r>
              <a:rPr lang="de-AT" dirty="0" err="1" smtClean="0"/>
              <a:t>theatro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Quod</a:t>
            </a:r>
            <a:r>
              <a:rPr lang="de-AT" dirty="0" smtClean="0"/>
              <a:t> </a:t>
            </a:r>
            <a:r>
              <a:rPr lang="de-AT" dirty="0" err="1" smtClean="0"/>
              <a:t>spectes</a:t>
            </a:r>
            <a:r>
              <a:rPr lang="de-AT" dirty="0" smtClean="0"/>
              <a:t>, </a:t>
            </a:r>
            <a:r>
              <a:rPr lang="de-AT" dirty="0" err="1" smtClean="0"/>
              <a:t>umeris</a:t>
            </a:r>
            <a:r>
              <a:rPr lang="de-AT" dirty="0" smtClean="0"/>
              <a:t> </a:t>
            </a:r>
            <a:r>
              <a:rPr lang="de-AT" dirty="0" err="1" smtClean="0"/>
              <a:t>adferet</a:t>
            </a:r>
            <a:r>
              <a:rPr lang="de-AT" dirty="0" smtClean="0"/>
              <a:t> </a:t>
            </a:r>
            <a:r>
              <a:rPr lang="de-AT" dirty="0" err="1" smtClean="0"/>
              <a:t>illa</a:t>
            </a:r>
            <a:r>
              <a:rPr lang="de-AT" dirty="0" smtClean="0"/>
              <a:t> </a:t>
            </a:r>
            <a:r>
              <a:rPr lang="de-AT" dirty="0" err="1" smtClean="0"/>
              <a:t>suis</a:t>
            </a:r>
            <a:r>
              <a:rPr lang="de-AT" dirty="0" smtClean="0"/>
              <a:t>.</a:t>
            </a:r>
          </a:p>
          <a:p>
            <a:r>
              <a:rPr lang="de-AT" dirty="0" err="1" smtClean="0"/>
              <a:t>Illam</a:t>
            </a:r>
            <a:r>
              <a:rPr lang="de-AT" dirty="0" smtClean="0"/>
              <a:t> </a:t>
            </a:r>
            <a:r>
              <a:rPr lang="de-AT" dirty="0" err="1" smtClean="0"/>
              <a:t>respicias</a:t>
            </a:r>
            <a:r>
              <a:rPr lang="de-AT" dirty="0" smtClean="0"/>
              <a:t>, </a:t>
            </a:r>
            <a:r>
              <a:rPr lang="de-AT" dirty="0" err="1" smtClean="0"/>
              <a:t>illam</a:t>
            </a:r>
            <a:r>
              <a:rPr lang="de-AT" dirty="0" smtClean="0"/>
              <a:t> </a:t>
            </a:r>
            <a:r>
              <a:rPr lang="de-AT" dirty="0" err="1" smtClean="0"/>
              <a:t>mirere</a:t>
            </a:r>
            <a:r>
              <a:rPr lang="de-AT" dirty="0" smtClean="0"/>
              <a:t> </a:t>
            </a:r>
            <a:r>
              <a:rPr lang="de-AT" dirty="0" err="1" smtClean="0"/>
              <a:t>licebit</a:t>
            </a:r>
            <a:r>
              <a:rPr lang="de-AT" dirty="0" smtClean="0"/>
              <a:t>:</a:t>
            </a:r>
          </a:p>
          <a:p>
            <a:r>
              <a:rPr lang="de-AT" dirty="0" err="1" smtClean="0"/>
              <a:t>Multa</a:t>
            </a:r>
            <a:r>
              <a:rPr lang="de-AT" dirty="0" smtClean="0"/>
              <a:t> </a:t>
            </a:r>
            <a:r>
              <a:rPr lang="de-AT" dirty="0" err="1" smtClean="0"/>
              <a:t>supercilio</a:t>
            </a:r>
            <a:r>
              <a:rPr lang="de-AT" dirty="0" smtClean="0"/>
              <a:t>, </a:t>
            </a:r>
            <a:r>
              <a:rPr lang="de-AT" dirty="0" err="1" smtClean="0"/>
              <a:t>multa</a:t>
            </a:r>
            <a:r>
              <a:rPr lang="de-AT" dirty="0" smtClean="0"/>
              <a:t> </a:t>
            </a:r>
            <a:r>
              <a:rPr lang="de-AT" dirty="0" err="1" smtClean="0"/>
              <a:t>loquare</a:t>
            </a:r>
            <a:r>
              <a:rPr lang="de-AT" dirty="0" smtClean="0"/>
              <a:t> </a:t>
            </a:r>
            <a:r>
              <a:rPr lang="de-AT" dirty="0" err="1" smtClean="0"/>
              <a:t>notis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96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de-AT" dirty="0" smtClean="0"/>
              <a:t>Ovid entscheidet sich für die Dichtkunst</a:t>
            </a:r>
          </a:p>
          <a:p>
            <a:r>
              <a:rPr lang="de-AT" dirty="0" smtClean="0"/>
              <a:t>Öffentliche Lesungen mit  17/18 Jahren </a:t>
            </a:r>
            <a:r>
              <a:rPr lang="de-AT" dirty="0" err="1" smtClean="0"/>
              <a:t>ca</a:t>
            </a:r>
            <a:r>
              <a:rPr lang="de-AT" dirty="0" smtClean="0"/>
              <a:t> um 26/ 25 v.Chr.</a:t>
            </a:r>
          </a:p>
          <a:p>
            <a:r>
              <a:rPr lang="de-AT" dirty="0" smtClean="0"/>
              <a:t>Berühmte Dichterkollegen sind:  </a:t>
            </a:r>
          </a:p>
          <a:p>
            <a:r>
              <a:rPr lang="de-AT" dirty="0" smtClean="0"/>
              <a:t>Vergil</a:t>
            </a:r>
          </a:p>
          <a:p>
            <a:r>
              <a:rPr lang="de-AT" dirty="0" smtClean="0"/>
              <a:t>Horaz</a:t>
            </a:r>
          </a:p>
          <a:p>
            <a:r>
              <a:rPr lang="de-AT" dirty="0" err="1" smtClean="0"/>
              <a:t>Properz</a:t>
            </a:r>
            <a:endParaRPr lang="de-AT" dirty="0" smtClean="0"/>
          </a:p>
          <a:p>
            <a:r>
              <a:rPr lang="de-AT" dirty="0" err="1" smtClean="0"/>
              <a:t>Tibull</a:t>
            </a:r>
            <a:endParaRPr lang="de-AT" dirty="0" smtClean="0"/>
          </a:p>
          <a:p>
            <a:r>
              <a:rPr lang="de-AT" dirty="0" smtClean="0"/>
              <a:t>Lucretius und Catullus sind schon um 55 </a:t>
            </a:r>
            <a:r>
              <a:rPr lang="de-AT" dirty="0" err="1" smtClean="0"/>
              <a:t>v.Chr.gestorben</a:t>
            </a:r>
            <a:r>
              <a:rPr lang="de-AT" dirty="0" smtClean="0"/>
              <a:t> </a:t>
            </a:r>
          </a:p>
          <a:p>
            <a:pPr marL="0" indent="0">
              <a:buNone/>
            </a:pPr>
            <a:r>
              <a:rPr lang="de-AT" dirty="0" smtClean="0"/>
              <a:t>  </a:t>
            </a:r>
          </a:p>
          <a:p>
            <a:pPr marL="0" indent="0">
              <a:buNone/>
            </a:pPr>
            <a:r>
              <a:rPr lang="de-AT" dirty="0" smtClean="0"/>
              <a:t>        </a:t>
            </a:r>
            <a:r>
              <a:rPr lang="de-AT" sz="1300" dirty="0" err="1" smtClean="0"/>
              <a:t>Abb</a:t>
            </a:r>
            <a:r>
              <a:rPr lang="de-AT" sz="1300" dirty="0" smtClean="0"/>
              <a:t> 1</a:t>
            </a:r>
            <a:r>
              <a:rPr lang="de-AT" sz="1000" dirty="0" smtClean="0"/>
              <a:t>: </a:t>
            </a:r>
            <a:r>
              <a:rPr lang="de-AT" sz="1300" dirty="0" smtClean="0"/>
              <a:t>http</a:t>
            </a:r>
            <a:r>
              <a:rPr lang="de-AT" sz="1300" dirty="0"/>
              <a:t>://gutenberg.spiegel.de/gutenb/autoren/bilder/vergil.jpg    </a:t>
            </a:r>
            <a:r>
              <a:rPr lang="de-AT" sz="1300" dirty="0" smtClean="0"/>
              <a:t>                       </a:t>
            </a:r>
          </a:p>
          <a:p>
            <a:r>
              <a:rPr lang="de-AT" sz="1300" dirty="0" smtClean="0"/>
              <a:t>        Abb.2: </a:t>
            </a:r>
            <a:r>
              <a:rPr lang="de-AT" sz="1300" dirty="0" smtClean="0">
                <a:hlinkClick r:id="rId2"/>
              </a:rPr>
              <a:t>http</a:t>
            </a:r>
            <a:r>
              <a:rPr lang="de-AT" sz="1300" dirty="0">
                <a:hlinkClick r:id="rId2"/>
              </a:rPr>
              <a:t>://</a:t>
            </a:r>
            <a:r>
              <a:rPr lang="de-AT" sz="1300" dirty="0" smtClean="0">
                <a:hlinkClick r:id="rId2"/>
              </a:rPr>
              <a:t>d.gr-assets.com/authors/1245438655p5/281391.jpg</a:t>
            </a:r>
            <a:r>
              <a:rPr lang="de-AT" sz="1300" dirty="0" smtClean="0"/>
              <a:t> </a:t>
            </a:r>
          </a:p>
          <a:p>
            <a:r>
              <a:rPr lang="de-AT" sz="1300" dirty="0" smtClean="0"/>
              <a:t>        Abb.3: http</a:t>
            </a:r>
            <a:r>
              <a:rPr lang="de-AT" sz="1300" dirty="0"/>
              <a:t>://gutezitate.com/bilder/tibull.jpg</a:t>
            </a:r>
          </a:p>
        </p:txBody>
      </p:sp>
      <p:pic>
        <p:nvPicPr>
          <p:cNvPr id="1026" name="Picture 2" descr="http://gutenberg.spiegel.de/gutenb/autoren/bilder/verg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67" y="78707"/>
            <a:ext cx="74356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.gr-assets.com/authors/1245438655p5/2813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7660"/>
            <a:ext cx="1006891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utezitate.com/bilder/tib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7579"/>
            <a:ext cx="14265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31867" y="1565731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i="1" dirty="0" smtClean="0"/>
              <a:t>Abb.1: Vergil</a:t>
            </a:r>
            <a:endParaRPr lang="de-AT" sz="900" b="1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3563888" y="1565731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i="1" dirty="0" smtClean="0"/>
              <a:t>Abb.2: </a:t>
            </a:r>
            <a:r>
              <a:rPr lang="de-AT" sz="900" b="1" i="1" dirty="0" err="1" smtClean="0"/>
              <a:t>Properz</a:t>
            </a:r>
            <a:endParaRPr lang="de-AT" sz="900" b="1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5868144" y="1681147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1" i="1" dirty="0" smtClean="0"/>
              <a:t>Abb.3: </a:t>
            </a:r>
            <a:r>
              <a:rPr lang="de-AT" sz="900" b="1" i="1" dirty="0" err="1" smtClean="0"/>
              <a:t>Tibull</a:t>
            </a:r>
            <a:endParaRPr lang="de-AT" sz="900" b="1" i="1" dirty="0"/>
          </a:p>
        </p:txBody>
      </p:sp>
    </p:spTree>
    <p:extLst>
      <p:ext uri="{BB962C8B-B14F-4D97-AF65-F5344CB8AC3E}">
        <p14:creationId xmlns:p14="http://schemas.microsoft.com/office/powerpoint/2010/main" val="35945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Werke des Ovid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b="1" dirty="0" smtClean="0"/>
              <a:t>Liebesdichtungen</a:t>
            </a:r>
            <a:r>
              <a:rPr lang="de-AT" dirty="0" smtClean="0"/>
              <a:t>: </a:t>
            </a:r>
            <a:r>
              <a:rPr lang="de-AT" i="1" dirty="0" smtClean="0"/>
              <a:t>Ars </a:t>
            </a:r>
            <a:r>
              <a:rPr lang="de-AT" i="1" dirty="0" err="1" smtClean="0"/>
              <a:t>amatoria</a:t>
            </a:r>
            <a:r>
              <a:rPr lang="de-AT" i="1" dirty="0" smtClean="0"/>
              <a:t>, </a:t>
            </a:r>
            <a:r>
              <a:rPr lang="de-AT" i="1" dirty="0" err="1" smtClean="0"/>
              <a:t>amores</a:t>
            </a:r>
            <a:endParaRPr lang="de-AT" i="1" dirty="0"/>
          </a:p>
          <a:p>
            <a:r>
              <a:rPr lang="de-AT" i="1" dirty="0" err="1" smtClean="0"/>
              <a:t>Heroides</a:t>
            </a:r>
            <a:r>
              <a:rPr lang="de-AT" i="1" dirty="0" smtClean="0"/>
              <a:t>: </a:t>
            </a:r>
            <a:r>
              <a:rPr lang="de-AT" dirty="0" smtClean="0"/>
              <a:t>Briefe </a:t>
            </a:r>
          </a:p>
          <a:p>
            <a:r>
              <a:rPr lang="de-AT" i="1" dirty="0" smtClean="0"/>
              <a:t>Metamorphosen</a:t>
            </a:r>
          </a:p>
          <a:p>
            <a:r>
              <a:rPr lang="de-AT" i="1" dirty="0" err="1" smtClean="0"/>
              <a:t>Tristia</a:t>
            </a:r>
            <a:r>
              <a:rPr lang="de-AT" i="1" dirty="0" smtClean="0"/>
              <a:t>: </a:t>
            </a:r>
            <a:r>
              <a:rPr lang="de-AT" dirty="0" smtClean="0"/>
              <a:t>aus der Verbannung</a:t>
            </a:r>
          </a:p>
          <a:p>
            <a:endParaRPr lang="de-AT" dirty="0"/>
          </a:p>
          <a:p>
            <a:r>
              <a:rPr lang="de-AT" dirty="0" smtClean="0"/>
              <a:t>Seine Liebesdichtungen wurden im zum Verhängnis, weil Kaiser Augustus darin den Grund für die Sittenlosigkeit in Rom sah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73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Verbannung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Im Jahr 8 n.Chr. Verbannung nach </a:t>
            </a:r>
            <a:r>
              <a:rPr lang="de-AT" dirty="0" err="1" smtClean="0"/>
              <a:t>Tomis</a:t>
            </a:r>
            <a:r>
              <a:rPr lang="de-AT" dirty="0" smtClean="0"/>
              <a:t> in Rumänien am Schwarzen Meer</a:t>
            </a:r>
          </a:p>
          <a:p>
            <a:r>
              <a:rPr lang="de-AT" dirty="0" smtClean="0"/>
              <a:t>Grund wurde ihm nie gesagt</a:t>
            </a:r>
          </a:p>
          <a:p>
            <a:r>
              <a:rPr lang="de-AT" dirty="0" smtClean="0"/>
              <a:t>Durfte sein Vermögen behalten</a:t>
            </a:r>
          </a:p>
          <a:p>
            <a:r>
              <a:rPr lang="de-AT" dirty="0" smtClean="0"/>
              <a:t>Keine </a:t>
            </a:r>
            <a:r>
              <a:rPr lang="de-AT" dirty="0"/>
              <a:t>R</a:t>
            </a:r>
            <a:r>
              <a:rPr lang="de-AT" dirty="0" smtClean="0"/>
              <a:t>ückkehr mehr nach Rom</a:t>
            </a:r>
          </a:p>
          <a:p>
            <a:r>
              <a:rPr lang="de-AT" dirty="0" smtClean="0"/>
              <a:t>Tod in </a:t>
            </a:r>
            <a:r>
              <a:rPr lang="de-AT" dirty="0" err="1" smtClean="0"/>
              <a:t>Tomis</a:t>
            </a:r>
            <a:r>
              <a:rPr lang="de-AT" dirty="0" smtClean="0"/>
              <a:t> während der Regierungszeit von Kaiser Tiberius 17/18 n.Chr.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8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Werke in der Verbannung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AT" b="1" dirty="0" err="1" smtClean="0"/>
              <a:t>Tristia</a:t>
            </a:r>
            <a:r>
              <a:rPr lang="de-AT" b="1" dirty="0" smtClean="0"/>
              <a:t>: </a:t>
            </a:r>
            <a:r>
              <a:rPr lang="de-AT" dirty="0" smtClean="0"/>
              <a:t>Klagelieder in 5 Büchern; Inhalt ist: Reise nach </a:t>
            </a:r>
            <a:r>
              <a:rPr lang="de-AT" dirty="0" err="1" smtClean="0"/>
              <a:t>Tomis</a:t>
            </a:r>
            <a:r>
              <a:rPr lang="de-AT" dirty="0" smtClean="0"/>
              <a:t>, Gefahren der Seefahrt, harte Leben in </a:t>
            </a:r>
            <a:r>
              <a:rPr lang="de-AT" dirty="0" err="1" smtClean="0"/>
              <a:t>Tomis</a:t>
            </a:r>
            <a:r>
              <a:rPr lang="de-AT" dirty="0" smtClean="0"/>
              <a:t>: </a:t>
            </a:r>
          </a:p>
          <a:p>
            <a:r>
              <a:rPr lang="de-AT" b="1" dirty="0"/>
              <a:t> </a:t>
            </a:r>
            <a:r>
              <a:rPr lang="de-AT" sz="2800" b="1" i="1" dirty="0" smtClean="0"/>
              <a:t>Tristia,3,7,45-48: </a:t>
            </a:r>
            <a:r>
              <a:rPr lang="pt-BR" sz="2800" dirty="0"/>
              <a:t>"</a:t>
            </a:r>
            <a:r>
              <a:rPr lang="pt-BR" sz="1900" i="1" dirty="0"/>
              <a:t>Missus in hanc </a:t>
            </a:r>
            <a:r>
              <a:rPr lang="pt-BR" sz="1900" i="1" dirty="0" smtClean="0"/>
              <a:t>venio </a:t>
            </a:r>
            <a:r>
              <a:rPr lang="pt-BR" sz="1900" i="1" dirty="0"/>
              <a:t>timide liber exulis urbem </a:t>
            </a:r>
            <a:br>
              <a:rPr lang="pt-BR" sz="1900" i="1" dirty="0"/>
            </a:br>
            <a:r>
              <a:rPr lang="pt-BR" sz="1900" i="1" dirty="0"/>
              <a:t>    </a:t>
            </a:r>
            <a:r>
              <a:rPr lang="pt-BR" sz="1900" i="1" dirty="0" smtClean="0"/>
              <a:t>                                              </a:t>
            </a:r>
            <a:r>
              <a:rPr lang="pt-BR" sz="1900" i="1" dirty="0"/>
              <a:t> da placidam fesso, lector amice, manum;</a:t>
            </a:r>
            <a:r>
              <a:rPr lang="pt-BR" sz="1900" dirty="0"/>
              <a:t> </a:t>
            </a:r>
            <a:endParaRPr lang="de-AT" sz="1900" b="1" dirty="0" smtClean="0"/>
          </a:p>
          <a:p>
            <a:endParaRPr lang="de-AT" dirty="0"/>
          </a:p>
          <a:p>
            <a:r>
              <a:rPr lang="de-AT" b="1" dirty="0" err="1" smtClean="0"/>
              <a:t>Epistulae</a:t>
            </a:r>
            <a:r>
              <a:rPr lang="de-AT" b="1" dirty="0" smtClean="0"/>
              <a:t> ex Ponte</a:t>
            </a:r>
            <a:r>
              <a:rPr lang="de-AT" dirty="0" smtClean="0"/>
              <a:t>: 5 Bücher Briefe, in elegischem Distichon geschrieben, zwischen 12 und 17.n.Chr.  ; </a:t>
            </a:r>
            <a:r>
              <a:rPr lang="de-AT" dirty="0"/>
              <a:t>F</a:t>
            </a:r>
            <a:r>
              <a:rPr lang="de-AT" dirty="0" smtClean="0"/>
              <a:t>ortsetzung der </a:t>
            </a:r>
            <a:r>
              <a:rPr lang="de-AT" dirty="0" err="1" smtClean="0"/>
              <a:t>Tristien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9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Metamorphosen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AT" dirty="0" smtClean="0"/>
              <a:t>Zentrales Motto : „ alles verwandelt sich“</a:t>
            </a:r>
          </a:p>
          <a:p>
            <a:r>
              <a:rPr lang="de-AT" dirty="0" smtClean="0"/>
              <a:t>Arbeit dauerte mehr als 10 Jahre</a:t>
            </a:r>
          </a:p>
          <a:p>
            <a:r>
              <a:rPr lang="de-AT" dirty="0" smtClean="0"/>
              <a:t>Beinhaltet hunderte Mythen, die ins Werk eingebunden sind</a:t>
            </a:r>
          </a:p>
          <a:p>
            <a:r>
              <a:rPr lang="de-AT" dirty="0" smtClean="0"/>
              <a:t>Beginnt mit der Schöpfung</a:t>
            </a:r>
          </a:p>
          <a:p>
            <a:r>
              <a:rPr lang="de-AT" dirty="0" smtClean="0"/>
              <a:t>Endet mit der Zeit von Ovid</a:t>
            </a:r>
          </a:p>
          <a:p>
            <a:r>
              <a:rPr lang="de-AT" dirty="0" smtClean="0"/>
              <a:t>Insgesamt 15 Bücher, geschrieben im Hexameter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60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Inhalt der Metamorphosen in Auswahl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b="1" dirty="0" smtClean="0"/>
              <a:t>1.Buch</a:t>
            </a:r>
            <a:r>
              <a:rPr lang="de-AT" b="1" dirty="0"/>
              <a:t>:</a:t>
            </a:r>
          </a:p>
          <a:p>
            <a:r>
              <a:rPr lang="de-AT" b="1" dirty="0"/>
              <a:t>Ursprung und Schöpfung</a:t>
            </a:r>
          </a:p>
          <a:p>
            <a:r>
              <a:rPr lang="de-AT" dirty="0"/>
              <a:t>Menschen- und </a:t>
            </a:r>
            <a:r>
              <a:rPr lang="de-AT" dirty="0" smtClean="0"/>
              <a:t>Zeitalter</a:t>
            </a:r>
            <a:endParaRPr lang="de-AT" dirty="0"/>
          </a:p>
          <a:p>
            <a:r>
              <a:rPr lang="de-AT" dirty="0"/>
              <a:t>Gigantomachie (Aufstand der Giganten gegen Zeus) — vgl. Hesiod Theogonie</a:t>
            </a:r>
          </a:p>
          <a:p>
            <a:r>
              <a:rPr lang="de-AT" dirty="0"/>
              <a:t>Sintflut</a:t>
            </a:r>
          </a:p>
          <a:p>
            <a:r>
              <a:rPr lang="de-AT" dirty="0" err="1"/>
              <a:t>Lykaon</a:t>
            </a:r>
            <a:endParaRPr lang="de-AT" dirty="0"/>
          </a:p>
          <a:p>
            <a:r>
              <a:rPr lang="de-AT" dirty="0"/>
              <a:t>Deukalion und </a:t>
            </a:r>
            <a:r>
              <a:rPr lang="de-AT" dirty="0" err="1" smtClean="0"/>
              <a:t>Pyrrha</a:t>
            </a:r>
            <a:endParaRPr lang="de-AT" dirty="0"/>
          </a:p>
          <a:p>
            <a:r>
              <a:rPr lang="de-AT" b="1" dirty="0"/>
              <a:t>2. Schöpfung der Menschen</a:t>
            </a:r>
          </a:p>
          <a:p>
            <a:r>
              <a:rPr lang="de-AT" dirty="0"/>
              <a:t>Python </a:t>
            </a:r>
          </a:p>
          <a:p>
            <a:r>
              <a:rPr lang="de-AT" dirty="0">
                <a:solidFill>
                  <a:srgbClr val="00B050"/>
                </a:solidFill>
              </a:rPr>
              <a:t>Daphne</a:t>
            </a:r>
          </a:p>
          <a:p>
            <a:r>
              <a:rPr lang="de-AT" dirty="0" err="1" smtClean="0"/>
              <a:t>Io</a:t>
            </a:r>
            <a:endParaRPr lang="de-AT" dirty="0"/>
          </a:p>
          <a:p>
            <a:r>
              <a:rPr lang="de-AT" dirty="0"/>
              <a:t>Phaethon </a:t>
            </a:r>
          </a:p>
        </p:txBody>
      </p:sp>
    </p:spTree>
    <p:extLst>
      <p:ext uri="{BB962C8B-B14F-4D97-AF65-F5344CB8AC3E}">
        <p14:creationId xmlns:p14="http://schemas.microsoft.com/office/powerpoint/2010/main" val="1945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80920" cy="6048672"/>
          </a:xfrm>
        </p:spPr>
        <p:txBody>
          <a:bodyPr>
            <a:normAutofit fontScale="32500" lnSpcReduction="20000"/>
          </a:bodyPr>
          <a:lstStyle/>
          <a:p>
            <a:r>
              <a:rPr lang="de-AT" sz="6000" b="1" dirty="0" smtClean="0"/>
              <a:t>2.Buch</a:t>
            </a:r>
            <a:endParaRPr lang="de-AT" sz="6000" b="1" dirty="0"/>
          </a:p>
          <a:p>
            <a:r>
              <a:rPr lang="de-AT" sz="6000" dirty="0">
                <a:solidFill>
                  <a:srgbClr val="00B050"/>
                </a:solidFill>
              </a:rPr>
              <a:t>Phaethon </a:t>
            </a:r>
          </a:p>
          <a:p>
            <a:r>
              <a:rPr lang="de-AT" sz="6000" dirty="0" err="1"/>
              <a:t>Kallisto</a:t>
            </a:r>
            <a:r>
              <a:rPr lang="de-AT" sz="6000" dirty="0"/>
              <a:t> und </a:t>
            </a:r>
            <a:r>
              <a:rPr lang="de-AT" sz="6000" dirty="0" err="1"/>
              <a:t>Arkas</a:t>
            </a:r>
            <a:endParaRPr lang="de-AT" sz="6000" dirty="0"/>
          </a:p>
          <a:p>
            <a:r>
              <a:rPr lang="de-AT" sz="6000" dirty="0" smtClean="0"/>
              <a:t>Koronis</a:t>
            </a:r>
            <a:endParaRPr lang="de-AT" sz="6000" dirty="0"/>
          </a:p>
          <a:p>
            <a:r>
              <a:rPr lang="de-AT" sz="6000" dirty="0" err="1"/>
              <a:t>Okyrhoe</a:t>
            </a:r>
            <a:endParaRPr lang="de-AT" sz="6000" dirty="0"/>
          </a:p>
          <a:p>
            <a:r>
              <a:rPr lang="de-AT" sz="6000" dirty="0" smtClean="0"/>
              <a:t>Hermes</a:t>
            </a:r>
            <a:endParaRPr lang="de-AT" sz="6000" dirty="0"/>
          </a:p>
          <a:p>
            <a:r>
              <a:rPr lang="de-AT" sz="6000" dirty="0" err="1"/>
              <a:t>Aglauros</a:t>
            </a:r>
            <a:endParaRPr lang="de-AT" sz="6000" dirty="0"/>
          </a:p>
          <a:p>
            <a:r>
              <a:rPr lang="de-AT" sz="6000" dirty="0" smtClean="0">
                <a:solidFill>
                  <a:srgbClr val="00B050"/>
                </a:solidFill>
              </a:rPr>
              <a:t>Europa</a:t>
            </a:r>
          </a:p>
          <a:p>
            <a:r>
              <a:rPr lang="de-AT" sz="6000" b="1" dirty="0" smtClean="0"/>
              <a:t>_______________________________________________</a:t>
            </a:r>
          </a:p>
          <a:p>
            <a:r>
              <a:rPr lang="de-AT" sz="6000" b="1" dirty="0" smtClean="0"/>
              <a:t>3.Buch</a:t>
            </a:r>
            <a:endParaRPr lang="de-AT" sz="6000" b="1" dirty="0"/>
          </a:p>
          <a:p>
            <a:r>
              <a:rPr lang="de-AT" sz="6000" dirty="0" err="1" smtClean="0"/>
              <a:t>Kadmos</a:t>
            </a:r>
            <a:endParaRPr lang="de-AT" sz="6000" dirty="0"/>
          </a:p>
          <a:p>
            <a:r>
              <a:rPr lang="de-AT" sz="6000" dirty="0" err="1"/>
              <a:t>Aktaion</a:t>
            </a:r>
            <a:endParaRPr lang="de-AT" sz="6000" dirty="0"/>
          </a:p>
          <a:p>
            <a:r>
              <a:rPr lang="de-AT" sz="6000" dirty="0" err="1">
                <a:solidFill>
                  <a:srgbClr val="00B050"/>
                </a:solidFill>
              </a:rPr>
              <a:t>Semele</a:t>
            </a:r>
            <a:endParaRPr lang="de-AT" sz="6000" dirty="0">
              <a:solidFill>
                <a:srgbClr val="00B050"/>
              </a:solidFill>
            </a:endParaRPr>
          </a:p>
          <a:p>
            <a:r>
              <a:rPr lang="de-AT" sz="6000" dirty="0" err="1"/>
              <a:t>Teiresias</a:t>
            </a:r>
            <a:endParaRPr lang="de-AT" sz="6000" dirty="0"/>
          </a:p>
          <a:p>
            <a:r>
              <a:rPr lang="de-AT" sz="6000" dirty="0" err="1">
                <a:solidFill>
                  <a:srgbClr val="00B050"/>
                </a:solidFill>
              </a:rPr>
              <a:t>Narkissos</a:t>
            </a:r>
            <a:r>
              <a:rPr lang="de-AT" sz="6000" dirty="0">
                <a:solidFill>
                  <a:srgbClr val="00B050"/>
                </a:solidFill>
              </a:rPr>
              <a:t> &amp; Echo</a:t>
            </a:r>
          </a:p>
          <a:p>
            <a:r>
              <a:rPr lang="de-AT" sz="6000" dirty="0" err="1"/>
              <a:t>Pentheus</a:t>
            </a:r>
            <a:r>
              <a:rPr lang="de-AT" sz="6000" dirty="0"/>
              <a:t> — vgl. Eur</a:t>
            </a:r>
            <a:r>
              <a:rPr lang="de-AT" sz="3600" dirty="0"/>
              <a:t>ipid</a:t>
            </a:r>
            <a:r>
              <a:rPr lang="de-AT" dirty="0"/>
              <a:t>es </a:t>
            </a:r>
            <a:r>
              <a:rPr lang="de-AT" dirty="0" err="1"/>
              <a:t>Bakche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7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1218</Words>
  <Application>Microsoft Office PowerPoint</Application>
  <PresentationFormat>Bildschirmpräsentation (4:3)</PresentationFormat>
  <Paragraphs>218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Georgia</vt:lpstr>
      <vt:lpstr>Palatino Linotype</vt:lpstr>
      <vt:lpstr>Wingdings</vt:lpstr>
      <vt:lpstr>Wingdings 2</vt:lpstr>
      <vt:lpstr>Cronus</vt:lpstr>
      <vt:lpstr>PowerPoint-Präsentation</vt:lpstr>
      <vt:lpstr>Kurzbiographie</vt:lpstr>
      <vt:lpstr>PowerPoint-Präsentation</vt:lpstr>
      <vt:lpstr>Werke des Ovid</vt:lpstr>
      <vt:lpstr>Verbannung</vt:lpstr>
      <vt:lpstr>Werke in der Verbannung</vt:lpstr>
      <vt:lpstr>Metamorphosen</vt:lpstr>
      <vt:lpstr>Inhalt der Metamorphosen in Auswahl</vt:lpstr>
      <vt:lpstr>PowerPoint-Präsentation</vt:lpstr>
      <vt:lpstr>PowerPoint-Präsentation</vt:lpstr>
      <vt:lpstr>Apoll und Daphne - Iuppiter und Semele - Narcissus und Echo - Diana und Acteon  - Pyramus und Thisbe</vt:lpstr>
      <vt:lpstr>PowerPoint-Präsentation</vt:lpstr>
      <vt:lpstr>Apoll und Daphne  - Inhalt</vt:lpstr>
      <vt:lpstr>Diana und Acteon – der verbotene Blick auf die Nacktheit</vt:lpstr>
      <vt:lpstr>Iuppiter und Semele</vt:lpstr>
      <vt:lpstr>Pyramus und Thisbe – eine verbotene Liebe</vt:lpstr>
      <vt:lpstr>Narcissus und Echo- eine Leidensgeschichte</vt:lpstr>
      <vt:lpstr>PowerPoint-Präsentation</vt:lpstr>
      <vt:lpstr>Die Liebesdichtungen von Ovid</vt:lpstr>
      <vt:lpstr>Wie nähert sich man einer Frau?</vt:lpstr>
      <vt:lpstr>Weitere Ratschläge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</dc:creator>
  <cp:lastModifiedBy>Lehrer</cp:lastModifiedBy>
  <cp:revision>23</cp:revision>
  <dcterms:created xsi:type="dcterms:W3CDTF">2012-02-06T17:56:18Z</dcterms:created>
  <dcterms:modified xsi:type="dcterms:W3CDTF">2015-04-20T09:36:55Z</dcterms:modified>
</cp:coreProperties>
</file>