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B38-4350-43D4-AA85-670674258AD0}" type="datetimeFigureOut">
              <a:rPr lang="de-AT" smtClean="0"/>
              <a:pPr/>
              <a:t>20.02.2015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AAC3-9FF7-43CD-BD6B-12CF9360BD3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B38-4350-43D4-AA85-670674258AD0}" type="datetimeFigureOut">
              <a:rPr lang="de-AT" smtClean="0"/>
              <a:pPr/>
              <a:t>20.02.2015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AAC3-9FF7-43CD-BD6B-12CF9360BD3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B38-4350-43D4-AA85-670674258AD0}" type="datetimeFigureOut">
              <a:rPr lang="de-AT" smtClean="0"/>
              <a:pPr/>
              <a:t>20.02.2015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AAC3-9FF7-43CD-BD6B-12CF9360BD3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B38-4350-43D4-AA85-670674258AD0}" type="datetimeFigureOut">
              <a:rPr lang="de-AT" smtClean="0"/>
              <a:pPr/>
              <a:t>20.02.2015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AAC3-9FF7-43CD-BD6B-12CF9360BD3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B38-4350-43D4-AA85-670674258AD0}" type="datetimeFigureOut">
              <a:rPr lang="de-AT" smtClean="0"/>
              <a:pPr/>
              <a:t>20.02.2015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AAC3-9FF7-43CD-BD6B-12CF9360BD3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B38-4350-43D4-AA85-670674258AD0}" type="datetimeFigureOut">
              <a:rPr lang="de-AT" smtClean="0"/>
              <a:pPr/>
              <a:t>20.02.2015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AAC3-9FF7-43CD-BD6B-12CF9360BD3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B38-4350-43D4-AA85-670674258AD0}" type="datetimeFigureOut">
              <a:rPr lang="de-AT" smtClean="0"/>
              <a:pPr/>
              <a:t>20.02.2015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AAC3-9FF7-43CD-BD6B-12CF9360BD3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B38-4350-43D4-AA85-670674258AD0}" type="datetimeFigureOut">
              <a:rPr lang="de-AT" smtClean="0"/>
              <a:pPr/>
              <a:t>20.02.2015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AAC3-9FF7-43CD-BD6B-12CF9360BD3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B38-4350-43D4-AA85-670674258AD0}" type="datetimeFigureOut">
              <a:rPr lang="de-AT" smtClean="0"/>
              <a:pPr/>
              <a:t>20.02.2015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AAC3-9FF7-43CD-BD6B-12CF9360BD3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B38-4350-43D4-AA85-670674258AD0}" type="datetimeFigureOut">
              <a:rPr lang="de-AT" smtClean="0"/>
              <a:pPr/>
              <a:t>20.02.2015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AAC3-9FF7-43CD-BD6B-12CF9360BD3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B38-4350-43D4-AA85-670674258AD0}" type="datetimeFigureOut">
              <a:rPr lang="de-AT" smtClean="0"/>
              <a:pPr/>
              <a:t>20.02.2015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AAC3-9FF7-43CD-BD6B-12CF9360BD3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7B38-4350-43D4-AA85-670674258AD0}" type="datetimeFigureOut">
              <a:rPr lang="de-AT" smtClean="0"/>
              <a:pPr/>
              <a:t>20.02.2015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CAAC3-9FF7-43CD-BD6B-12CF9360BD3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80528" y="44624"/>
            <a:ext cx="7772400" cy="1470025"/>
          </a:xfrm>
        </p:spPr>
        <p:txBody>
          <a:bodyPr/>
          <a:lstStyle/>
          <a:p>
            <a:r>
              <a:rPr lang="de-AT" dirty="0" smtClean="0"/>
              <a:t>MEDEA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39752" y="1556792"/>
            <a:ext cx="3228862" cy="1008112"/>
          </a:xfrm>
        </p:spPr>
        <p:txBody>
          <a:bodyPr>
            <a:normAutofit/>
          </a:bodyPr>
          <a:lstStyle/>
          <a:p>
            <a:r>
              <a:rPr lang="de-AT" sz="1600" dirty="0" smtClean="0">
                <a:solidFill>
                  <a:schemeClr val="tx1"/>
                </a:solidFill>
              </a:rPr>
              <a:t>Eine Frau, die ihre Kinder ermordet</a:t>
            </a:r>
            <a:endParaRPr lang="de-AT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" y="0"/>
            <a:ext cx="1863155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79007" y="6488668"/>
            <a:ext cx="299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Medea, römisches Wandrelief</a:t>
            </a:r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64" y="44624"/>
            <a:ext cx="3369462" cy="530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562880" y="53515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 smtClean="0"/>
              <a:t>Medea tötet einen ihrer Söhne. </a:t>
            </a:r>
            <a:r>
              <a:rPr lang="de-AT" sz="1200" dirty="0" err="1" smtClean="0"/>
              <a:t>Kampanisch-rotfigurige</a:t>
            </a:r>
            <a:r>
              <a:rPr lang="de-AT" sz="1200" dirty="0" smtClean="0"/>
              <a:t> Strickhenkelamphore des </a:t>
            </a:r>
            <a:r>
              <a:rPr lang="de-AT" sz="1200" dirty="0" err="1" smtClean="0"/>
              <a:t>Ixion</a:t>
            </a:r>
            <a:r>
              <a:rPr lang="de-AT" sz="1200" dirty="0" smtClean="0"/>
              <a:t>-Malers aus dem 4. Jahrhundert v. Chr.; gefunden in </a:t>
            </a:r>
            <a:r>
              <a:rPr lang="de-AT" sz="1200" dirty="0" err="1" smtClean="0"/>
              <a:t>Cumae</a:t>
            </a:r>
            <a:endParaRPr lang="de-AT" sz="1200" dirty="0"/>
          </a:p>
        </p:txBody>
      </p:sp>
      <p:sp>
        <p:nvSpPr>
          <p:cNvPr id="7" name="Rechteck 6"/>
          <p:cNvSpPr/>
          <p:nvPr/>
        </p:nvSpPr>
        <p:spPr>
          <a:xfrm>
            <a:off x="2051720" y="3212976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i="1" dirty="0" smtClean="0"/>
              <a:t>    Männer sind listige Heuchler.</a:t>
            </a:r>
          </a:p>
          <a:p>
            <a:endParaRPr lang="de-AT" dirty="0" smtClean="0"/>
          </a:p>
          <a:p>
            <a:r>
              <a:rPr lang="de-AT" sz="1100" dirty="0" smtClean="0"/>
              <a:t>Euripides (480 - 407 v. Chr.), griechischer Tragödiendichter</a:t>
            </a:r>
          </a:p>
          <a:p>
            <a:r>
              <a:rPr lang="de-AT" sz="1100" dirty="0" smtClean="0"/>
              <a:t>Quelle: »Medea«, entstand um 431 v. Chr.</a:t>
            </a:r>
          </a:p>
          <a:p>
            <a:endParaRPr lang="de-AT" sz="1100" dirty="0"/>
          </a:p>
        </p:txBody>
      </p:sp>
    </p:spTree>
    <p:extLst>
      <p:ext uri="{BB962C8B-B14F-4D97-AF65-F5344CB8AC3E}">
        <p14:creationId xmlns="" xmlns:p14="http://schemas.microsoft.com/office/powerpoint/2010/main" val="10858830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Seneca  -  Tragödie Medea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Beginn der Tragödie ist der Racheplan der Medea</a:t>
            </a:r>
          </a:p>
          <a:p>
            <a:r>
              <a:rPr lang="de-AT" dirty="0" smtClean="0"/>
              <a:t>Wunsch nach einem möglich schrecklichem und originellem Verbrechen</a:t>
            </a:r>
          </a:p>
          <a:p>
            <a:r>
              <a:rPr lang="de-AT" dirty="0" smtClean="0"/>
              <a:t>Kann sich nicht entscheiden welche Rachemittel sie anwenden will</a:t>
            </a:r>
          </a:p>
          <a:p>
            <a:r>
              <a:rPr lang="de-AT" dirty="0" smtClean="0"/>
              <a:t>Erinnerung an die Zerstückelung des </a:t>
            </a:r>
            <a:r>
              <a:rPr lang="de-AT" dirty="0" err="1" smtClean="0"/>
              <a:t>Pelias</a:t>
            </a:r>
            <a:endParaRPr lang="de-AT" dirty="0" smtClean="0"/>
          </a:p>
          <a:p>
            <a:r>
              <a:rPr lang="de-AT" dirty="0" smtClean="0"/>
              <a:t>Sklavin will Medea beruhigen und von ihrem Plan abbringen</a:t>
            </a:r>
          </a:p>
          <a:p>
            <a:r>
              <a:rPr lang="de-AT" dirty="0" smtClean="0"/>
              <a:t>Zeigt Gefahren für sie auf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Creon</a:t>
            </a:r>
            <a:r>
              <a:rPr lang="de-AT" dirty="0" smtClean="0"/>
              <a:t> und Medea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Problematisches Verhältnis – Hass</a:t>
            </a:r>
          </a:p>
          <a:p>
            <a:r>
              <a:rPr lang="de-AT" dirty="0" smtClean="0"/>
              <a:t>Verweist sie des Landes</a:t>
            </a:r>
          </a:p>
          <a:p>
            <a:r>
              <a:rPr lang="de-AT" dirty="0" smtClean="0"/>
              <a:t>Medea bekommt einen Tag Aufschub um sich von ihren Kindern zu verabschieden</a:t>
            </a:r>
          </a:p>
          <a:p>
            <a:r>
              <a:rPr lang="de-AT" dirty="0" smtClean="0"/>
              <a:t>Wutausbruch und Verzweiflung der Medea</a:t>
            </a:r>
          </a:p>
          <a:p>
            <a:r>
              <a:rPr lang="de-AT" dirty="0" smtClean="0"/>
              <a:t>Jason erscheint, fühlt sich schuldig Medea gegenüber</a:t>
            </a:r>
            <a:endParaRPr lang="de-AT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Jason und Medea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smtClean="0"/>
              <a:t>Behauptung Jason er heirate </a:t>
            </a:r>
            <a:r>
              <a:rPr lang="de-AT" dirty="0" err="1" smtClean="0"/>
              <a:t>Creons</a:t>
            </a:r>
            <a:r>
              <a:rPr lang="de-AT" dirty="0" smtClean="0"/>
              <a:t> Tochter nur um die Kinder zu schützen</a:t>
            </a:r>
          </a:p>
          <a:p>
            <a:r>
              <a:rPr lang="de-AT" dirty="0" smtClean="0"/>
              <a:t>Vorwürfe der Medea</a:t>
            </a:r>
          </a:p>
          <a:p>
            <a:r>
              <a:rPr lang="de-AT" dirty="0" smtClean="0"/>
              <a:t>Hinweis, was sie alles für ihn getan hat</a:t>
            </a:r>
          </a:p>
          <a:p>
            <a:r>
              <a:rPr lang="de-AT" dirty="0" smtClean="0"/>
              <a:t>Medea versucht Jason zur gemeinsamen Flucht zu bewegen</a:t>
            </a:r>
          </a:p>
          <a:p>
            <a:r>
              <a:rPr lang="de-AT" dirty="0" smtClean="0"/>
              <a:t>Politische Bedenken Jasons</a:t>
            </a:r>
          </a:p>
          <a:p>
            <a:r>
              <a:rPr lang="de-AT" dirty="0" smtClean="0"/>
              <a:t>Medea verlangt ihre Kinder</a:t>
            </a:r>
          </a:p>
          <a:p>
            <a:r>
              <a:rPr lang="de-AT" dirty="0" err="1" smtClean="0"/>
              <a:t>Ablehung</a:t>
            </a:r>
            <a:r>
              <a:rPr lang="de-AT" dirty="0" smtClean="0"/>
              <a:t> Jasons</a:t>
            </a:r>
          </a:p>
          <a:p>
            <a:r>
              <a:rPr lang="de-AT" dirty="0" smtClean="0"/>
              <a:t>Beide trennen sich im Streit</a:t>
            </a:r>
            <a:endParaRPr lang="de-AT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Rache der Medea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Medea will Hochzeitsgeschenke vergiften:</a:t>
            </a:r>
          </a:p>
          <a:p>
            <a:r>
              <a:rPr lang="de-AT" dirty="0" smtClean="0"/>
              <a:t>Gift mit Schlangen, Mischung mit giftigen Kräutern und Fluch der Götter   -- ZAUBERFLUCH und GIFT Cocktail</a:t>
            </a:r>
          </a:p>
          <a:p>
            <a:r>
              <a:rPr lang="de-AT" dirty="0" smtClean="0"/>
              <a:t>Kinder sollen das vergiftete Brautkleid und die vergiftete Haarspange überbringen</a:t>
            </a:r>
          </a:p>
          <a:p>
            <a:r>
              <a:rPr lang="de-AT" sz="2000" i="1" dirty="0" smtClean="0"/>
              <a:t>“Und die neue Braut soll den Fackelzug überstrahlen, indem sie selbst in Flammen steht.” </a:t>
            </a:r>
            <a:endParaRPr lang="de-AT" sz="2000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Erfolg der Rache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 smtClean="0"/>
              <a:t>Ein Bote erzählt, was am Königshof geschehen ist: </a:t>
            </a:r>
            <a:r>
              <a:rPr lang="de-AT" b="1" dirty="0" err="1" smtClean="0"/>
              <a:t>Creon</a:t>
            </a:r>
            <a:r>
              <a:rPr lang="de-AT" b="1" dirty="0" smtClean="0"/>
              <a:t> und seine Tochter </a:t>
            </a:r>
            <a:r>
              <a:rPr lang="de-AT" b="1" dirty="0" err="1" smtClean="0"/>
              <a:t>Creusea</a:t>
            </a:r>
            <a:r>
              <a:rPr lang="de-AT" b="1" dirty="0" smtClean="0"/>
              <a:t> sind verbrannt </a:t>
            </a:r>
            <a:r>
              <a:rPr lang="de-AT" dirty="0" smtClean="0"/>
              <a:t>von einem Feuer, das nicht gelöscht werden konnte</a:t>
            </a:r>
          </a:p>
          <a:p>
            <a:r>
              <a:rPr lang="de-AT" dirty="0" smtClean="0"/>
              <a:t>Ihr Rachedurst ist noch nicht gestillt</a:t>
            </a:r>
          </a:p>
          <a:p>
            <a:r>
              <a:rPr lang="de-AT" dirty="0" smtClean="0"/>
              <a:t>Mordgedanken ( Kinder!!)</a:t>
            </a:r>
          </a:p>
          <a:p>
            <a:r>
              <a:rPr lang="de-AT" dirty="0" smtClean="0"/>
              <a:t>Ihr Hass auf Jason besiegt ihre Mutterliebe</a:t>
            </a:r>
          </a:p>
          <a:p>
            <a:r>
              <a:rPr lang="de-AT" dirty="0" smtClean="0"/>
              <a:t>Medea wird verrückt, tötet ein Kind und wirft das noch lebende Kind vom Dach des Hauses</a:t>
            </a:r>
          </a:p>
          <a:p>
            <a:r>
              <a:rPr lang="de-AT" dirty="0" smtClean="0"/>
              <a:t>Ein Schlangen und Drachenwagen erscheint und nimmt Medea mit</a:t>
            </a:r>
          </a:p>
          <a:p>
            <a:r>
              <a:rPr lang="de-AT" b="1" smtClean="0"/>
              <a:t>ENDE!</a:t>
            </a:r>
          </a:p>
          <a:p>
            <a:endParaRPr lang="de-AT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Seneca Originaltextsequenzen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 smtClean="0"/>
              <a:t>Medea</a:t>
            </a:r>
            <a:r>
              <a:rPr lang="de-AT" dirty="0" smtClean="0"/>
              <a:t> Di </a:t>
            </a:r>
            <a:r>
              <a:rPr lang="de-AT" dirty="0" err="1" smtClean="0"/>
              <a:t>coniugales</a:t>
            </a:r>
            <a:r>
              <a:rPr lang="de-AT" dirty="0" smtClean="0"/>
              <a:t> </a:t>
            </a:r>
            <a:r>
              <a:rPr lang="de-AT" dirty="0" err="1" smtClean="0"/>
              <a:t>tuque</a:t>
            </a:r>
            <a:r>
              <a:rPr lang="de-AT" dirty="0" smtClean="0"/>
              <a:t> </a:t>
            </a:r>
            <a:r>
              <a:rPr lang="de-AT" dirty="0" err="1" smtClean="0"/>
              <a:t>genialis</a:t>
            </a:r>
            <a:r>
              <a:rPr lang="de-AT" dirty="0" smtClean="0"/>
              <a:t> </a:t>
            </a:r>
            <a:r>
              <a:rPr lang="de-AT" dirty="0" err="1" smtClean="0"/>
              <a:t>tori</a:t>
            </a:r>
            <a:r>
              <a:rPr lang="de-AT" dirty="0" smtClean="0"/>
              <a:t>,  ….                                                    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i="1" dirty="0" smtClean="0"/>
              <a:t>             </a:t>
            </a:r>
            <a:r>
              <a:rPr lang="de-AT" sz="2400" i="1" dirty="0" smtClean="0">
                <a:solidFill>
                  <a:srgbClr val="00B050"/>
                </a:solidFill>
              </a:rPr>
              <a:t>Anrufung der Götter um Beistand</a:t>
            </a:r>
          </a:p>
          <a:p>
            <a:r>
              <a:rPr lang="de-AT" dirty="0" err="1" smtClean="0"/>
              <a:t>nunc</a:t>
            </a:r>
            <a:r>
              <a:rPr lang="de-AT" dirty="0" smtClean="0"/>
              <a:t>, </a:t>
            </a:r>
            <a:r>
              <a:rPr lang="de-AT" dirty="0" err="1" smtClean="0"/>
              <a:t>nunc</a:t>
            </a:r>
            <a:r>
              <a:rPr lang="de-AT" dirty="0" smtClean="0"/>
              <a:t> </a:t>
            </a:r>
            <a:r>
              <a:rPr lang="de-AT" dirty="0" err="1" smtClean="0"/>
              <a:t>adeste</a:t>
            </a:r>
            <a:r>
              <a:rPr lang="de-AT" dirty="0" smtClean="0"/>
              <a:t> </a:t>
            </a:r>
            <a:r>
              <a:rPr lang="de-AT" dirty="0" err="1" smtClean="0"/>
              <a:t>sceleris</a:t>
            </a:r>
            <a:r>
              <a:rPr lang="de-AT" dirty="0" smtClean="0"/>
              <a:t> </a:t>
            </a:r>
            <a:r>
              <a:rPr lang="de-AT" dirty="0" err="1" smtClean="0"/>
              <a:t>ultrices</a:t>
            </a:r>
            <a:r>
              <a:rPr lang="de-AT" dirty="0" smtClean="0"/>
              <a:t> </a:t>
            </a:r>
            <a:r>
              <a:rPr lang="de-AT" dirty="0" err="1" smtClean="0"/>
              <a:t>deae</a:t>
            </a:r>
            <a:r>
              <a:rPr lang="de-AT" dirty="0" smtClean="0"/>
              <a:t>,</a:t>
            </a:r>
            <a:br>
              <a:rPr lang="de-AT" dirty="0" smtClean="0"/>
            </a:br>
            <a:r>
              <a:rPr lang="de-AT" dirty="0" err="1" smtClean="0"/>
              <a:t>crinem</a:t>
            </a:r>
            <a:r>
              <a:rPr lang="de-AT" dirty="0" smtClean="0"/>
              <a:t> </a:t>
            </a:r>
            <a:r>
              <a:rPr lang="de-AT" dirty="0" err="1" smtClean="0"/>
              <a:t>solutis</a:t>
            </a:r>
            <a:r>
              <a:rPr lang="de-AT" dirty="0" smtClean="0"/>
              <a:t> </a:t>
            </a:r>
            <a:r>
              <a:rPr lang="de-AT" dirty="0" err="1" smtClean="0"/>
              <a:t>squalidae</a:t>
            </a:r>
            <a:r>
              <a:rPr lang="de-AT" dirty="0" smtClean="0"/>
              <a:t> </a:t>
            </a:r>
            <a:r>
              <a:rPr lang="de-AT" dirty="0" err="1" smtClean="0"/>
              <a:t>serpentibus</a:t>
            </a:r>
            <a:r>
              <a:rPr lang="de-AT" dirty="0" smtClean="0"/>
              <a:t>, </a:t>
            </a:r>
            <a:r>
              <a:rPr lang="de-AT" dirty="0" err="1" smtClean="0"/>
              <a:t>atram</a:t>
            </a:r>
            <a:r>
              <a:rPr lang="de-AT" dirty="0" smtClean="0"/>
              <a:t> </a:t>
            </a:r>
            <a:r>
              <a:rPr lang="de-AT" dirty="0" err="1" smtClean="0"/>
              <a:t>cruentis</a:t>
            </a:r>
            <a:r>
              <a:rPr lang="de-AT" dirty="0" smtClean="0"/>
              <a:t> </a:t>
            </a:r>
            <a:r>
              <a:rPr lang="de-AT" dirty="0" err="1" smtClean="0"/>
              <a:t>manibus</a:t>
            </a:r>
            <a:r>
              <a:rPr lang="de-AT" dirty="0" smtClean="0"/>
              <a:t> </a:t>
            </a:r>
            <a:r>
              <a:rPr lang="de-AT" dirty="0" err="1" smtClean="0"/>
              <a:t>amplexae</a:t>
            </a:r>
            <a:r>
              <a:rPr lang="de-AT" dirty="0" smtClean="0"/>
              <a:t> </a:t>
            </a:r>
            <a:r>
              <a:rPr lang="de-AT" dirty="0" err="1" smtClean="0"/>
              <a:t>facem</a:t>
            </a:r>
            <a:r>
              <a:rPr lang="de-AT" dirty="0" smtClean="0"/>
              <a:t>,</a:t>
            </a:r>
            <a:br>
              <a:rPr lang="de-AT" dirty="0" smtClean="0"/>
            </a:br>
            <a:r>
              <a:rPr lang="de-AT" dirty="0" err="1" smtClean="0"/>
              <a:t>adeste</a:t>
            </a:r>
            <a:r>
              <a:rPr lang="de-AT" dirty="0" smtClean="0"/>
              <a:t>, </a:t>
            </a:r>
            <a:r>
              <a:rPr lang="de-AT" dirty="0" err="1" smtClean="0"/>
              <a:t>thalamis</a:t>
            </a:r>
            <a:r>
              <a:rPr lang="de-AT" dirty="0" smtClean="0"/>
              <a:t> </a:t>
            </a:r>
            <a:r>
              <a:rPr lang="de-AT" dirty="0" err="1" smtClean="0"/>
              <a:t>horridae</a:t>
            </a:r>
            <a:r>
              <a:rPr lang="de-AT" dirty="0" smtClean="0"/>
              <a:t> </a:t>
            </a:r>
            <a:r>
              <a:rPr lang="de-AT" dirty="0" err="1" smtClean="0"/>
              <a:t>quondam</a:t>
            </a:r>
            <a:r>
              <a:rPr lang="de-AT" dirty="0" smtClean="0"/>
              <a:t> </a:t>
            </a:r>
            <a:r>
              <a:rPr lang="de-AT" dirty="0" err="1" smtClean="0"/>
              <a:t>meis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quales</a:t>
            </a:r>
            <a:r>
              <a:rPr lang="de-AT" dirty="0" smtClean="0"/>
              <a:t> </a:t>
            </a:r>
            <a:r>
              <a:rPr lang="de-AT" dirty="0" err="1" smtClean="0"/>
              <a:t>stetistis</a:t>
            </a:r>
            <a:r>
              <a:rPr lang="de-AT" dirty="0" smtClean="0"/>
              <a:t>: </a:t>
            </a:r>
            <a:r>
              <a:rPr lang="de-AT" dirty="0" err="1" smtClean="0"/>
              <a:t>coniugi</a:t>
            </a:r>
            <a:r>
              <a:rPr lang="de-AT" dirty="0" smtClean="0"/>
              <a:t> </a:t>
            </a:r>
            <a:r>
              <a:rPr lang="de-AT" dirty="0" err="1" smtClean="0"/>
              <a:t>letum</a:t>
            </a:r>
            <a:r>
              <a:rPr lang="de-AT" dirty="0" smtClean="0"/>
              <a:t> </a:t>
            </a:r>
            <a:r>
              <a:rPr lang="de-AT" dirty="0" err="1" smtClean="0"/>
              <a:t>novae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letumque</a:t>
            </a:r>
            <a:r>
              <a:rPr lang="de-AT" dirty="0" smtClean="0"/>
              <a:t> </a:t>
            </a:r>
            <a:r>
              <a:rPr lang="de-AT" dirty="0" err="1" smtClean="0"/>
              <a:t>socero</a:t>
            </a:r>
            <a:r>
              <a:rPr lang="de-AT" dirty="0" smtClean="0"/>
              <a:t> et </a:t>
            </a:r>
            <a:r>
              <a:rPr lang="de-AT" dirty="0" err="1" smtClean="0"/>
              <a:t>regiae</a:t>
            </a:r>
            <a:r>
              <a:rPr lang="de-AT" dirty="0" smtClean="0"/>
              <a:t> </a:t>
            </a:r>
            <a:r>
              <a:rPr lang="de-AT" dirty="0" err="1" smtClean="0"/>
              <a:t>stirpi</a:t>
            </a:r>
            <a:r>
              <a:rPr lang="de-AT" dirty="0" smtClean="0"/>
              <a:t> </a:t>
            </a:r>
            <a:r>
              <a:rPr lang="de-AT" dirty="0" err="1" smtClean="0"/>
              <a:t>date</a:t>
            </a:r>
            <a:r>
              <a:rPr lang="de-AT" dirty="0" smtClean="0"/>
              <a:t>.</a:t>
            </a:r>
            <a:endParaRPr lang="de-AT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dirty="0" smtClean="0"/>
              <a:t> </a:t>
            </a:r>
            <a:r>
              <a:rPr lang="de-AT" dirty="0" smtClean="0"/>
              <a:t>   </a:t>
            </a:r>
            <a:r>
              <a:rPr lang="de-AT" dirty="0" smtClean="0"/>
              <a:t>Per </a:t>
            </a:r>
            <a:r>
              <a:rPr lang="de-AT" dirty="0" err="1" smtClean="0"/>
              <a:t>viscera</a:t>
            </a:r>
            <a:r>
              <a:rPr lang="de-AT" dirty="0" smtClean="0"/>
              <a:t> </a:t>
            </a:r>
            <a:r>
              <a:rPr lang="de-AT" dirty="0" err="1" smtClean="0"/>
              <a:t>ipsa</a:t>
            </a:r>
            <a:r>
              <a:rPr lang="de-AT" dirty="0" smtClean="0"/>
              <a:t> </a:t>
            </a:r>
            <a:r>
              <a:rPr lang="de-AT" dirty="0" err="1" smtClean="0"/>
              <a:t>quaere</a:t>
            </a:r>
            <a:r>
              <a:rPr lang="de-AT" dirty="0" smtClean="0"/>
              <a:t> </a:t>
            </a:r>
            <a:r>
              <a:rPr lang="de-AT" dirty="0" err="1" smtClean="0"/>
              <a:t>supplicio</a:t>
            </a:r>
            <a:r>
              <a:rPr lang="de-AT" dirty="0" smtClean="0"/>
              <a:t> </a:t>
            </a:r>
            <a:r>
              <a:rPr lang="de-AT" dirty="0" err="1" smtClean="0"/>
              <a:t>viam</a:t>
            </a:r>
            <a:r>
              <a:rPr lang="de-AT" dirty="0" smtClean="0"/>
              <a:t>,</a:t>
            </a:r>
            <a:br>
              <a:rPr lang="de-AT" dirty="0" smtClean="0"/>
            </a:br>
            <a:r>
              <a:rPr lang="de-AT" dirty="0" smtClean="0"/>
              <a:t>si </a:t>
            </a:r>
            <a:r>
              <a:rPr lang="de-AT" dirty="0" err="1" smtClean="0"/>
              <a:t>vivis</a:t>
            </a:r>
            <a:r>
              <a:rPr lang="de-AT" dirty="0" smtClean="0"/>
              <a:t>, </a:t>
            </a:r>
            <a:r>
              <a:rPr lang="de-AT" dirty="0" err="1" smtClean="0"/>
              <a:t>anime</a:t>
            </a:r>
            <a:r>
              <a:rPr lang="de-AT" dirty="0" smtClean="0"/>
              <a:t>, si </a:t>
            </a:r>
            <a:r>
              <a:rPr lang="de-AT" dirty="0" err="1" smtClean="0"/>
              <a:t>quid</a:t>
            </a:r>
            <a:r>
              <a:rPr lang="de-AT" dirty="0" smtClean="0"/>
              <a:t> </a:t>
            </a:r>
            <a:r>
              <a:rPr lang="de-AT" dirty="0" err="1" smtClean="0"/>
              <a:t>antiqui</a:t>
            </a:r>
            <a:r>
              <a:rPr lang="de-AT" dirty="0" smtClean="0"/>
              <a:t> </a:t>
            </a:r>
            <a:r>
              <a:rPr lang="de-AT" dirty="0" err="1" smtClean="0"/>
              <a:t>tibi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remanet</a:t>
            </a:r>
            <a:r>
              <a:rPr lang="de-AT" dirty="0" smtClean="0"/>
              <a:t> </a:t>
            </a:r>
            <a:r>
              <a:rPr lang="de-AT" dirty="0" err="1" smtClean="0"/>
              <a:t>vigoris</a:t>
            </a:r>
            <a:r>
              <a:rPr lang="de-AT" dirty="0" smtClean="0"/>
              <a:t>; pelle </a:t>
            </a:r>
            <a:r>
              <a:rPr lang="de-AT" dirty="0" err="1" smtClean="0"/>
              <a:t>femineos</a:t>
            </a:r>
            <a:r>
              <a:rPr lang="de-AT" dirty="0" smtClean="0"/>
              <a:t> </a:t>
            </a:r>
            <a:r>
              <a:rPr lang="de-AT" dirty="0" err="1" smtClean="0"/>
              <a:t>metus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et </a:t>
            </a:r>
            <a:r>
              <a:rPr lang="de-AT" dirty="0" err="1" smtClean="0"/>
              <a:t>inhospitalem</a:t>
            </a:r>
            <a:r>
              <a:rPr lang="de-AT" dirty="0" smtClean="0"/>
              <a:t> </a:t>
            </a:r>
            <a:r>
              <a:rPr lang="de-AT" dirty="0" err="1" smtClean="0"/>
              <a:t>Caucasum</a:t>
            </a:r>
            <a:r>
              <a:rPr lang="de-AT" dirty="0" smtClean="0"/>
              <a:t> </a:t>
            </a:r>
            <a:r>
              <a:rPr lang="de-AT" dirty="0" err="1" smtClean="0"/>
              <a:t>mente</a:t>
            </a:r>
            <a:r>
              <a:rPr lang="de-AT" dirty="0" smtClean="0"/>
              <a:t> </a:t>
            </a:r>
            <a:r>
              <a:rPr lang="de-AT" dirty="0" err="1" smtClean="0"/>
              <a:t>indue</a:t>
            </a:r>
            <a:r>
              <a:rPr lang="de-AT" dirty="0" smtClean="0"/>
              <a:t>.</a:t>
            </a:r>
          </a:p>
          <a:p>
            <a:pPr>
              <a:buNone/>
            </a:pPr>
            <a:r>
              <a:rPr lang="de-AT" sz="2400" i="1" dirty="0" smtClean="0">
                <a:solidFill>
                  <a:srgbClr val="00B050"/>
                </a:solidFill>
              </a:rPr>
              <a:t>      In </a:t>
            </a:r>
            <a:r>
              <a:rPr lang="de-AT" sz="2400" i="1" dirty="0" smtClean="0">
                <a:solidFill>
                  <a:srgbClr val="00B050"/>
                </a:solidFill>
              </a:rPr>
              <a:t>meinem Herzen suche einen Weg zur Rache,</a:t>
            </a:r>
            <a:br>
              <a:rPr lang="de-AT" sz="2400" i="1" dirty="0" smtClean="0">
                <a:solidFill>
                  <a:srgbClr val="00B050"/>
                </a:solidFill>
              </a:rPr>
            </a:br>
            <a:r>
              <a:rPr lang="de-AT" sz="2400" i="1" dirty="0" smtClean="0">
                <a:solidFill>
                  <a:srgbClr val="00B050"/>
                </a:solidFill>
              </a:rPr>
              <a:t>wenn du lebst, du meine Seele, wenn etwas von der früheren</a:t>
            </a:r>
            <a:br>
              <a:rPr lang="de-AT" sz="2400" i="1" dirty="0" smtClean="0">
                <a:solidFill>
                  <a:srgbClr val="00B050"/>
                </a:solidFill>
              </a:rPr>
            </a:br>
            <a:r>
              <a:rPr lang="de-AT" sz="2400" i="1" dirty="0" smtClean="0">
                <a:solidFill>
                  <a:srgbClr val="00B050"/>
                </a:solidFill>
              </a:rPr>
              <a:t>Tatkraft dir noch geblieben ist; vertreibe die weiberhafte Furcht</a:t>
            </a:r>
            <a:br>
              <a:rPr lang="de-AT" sz="2400" i="1" dirty="0" smtClean="0">
                <a:solidFill>
                  <a:srgbClr val="00B050"/>
                </a:solidFill>
              </a:rPr>
            </a:br>
            <a:r>
              <a:rPr lang="de-AT" sz="2400" i="1" dirty="0" smtClean="0">
                <a:solidFill>
                  <a:srgbClr val="00B050"/>
                </a:solidFill>
              </a:rPr>
              <a:t>und nimm die unwirtliche Gebirgskette des Kaukasus im Geiste an.</a:t>
            </a:r>
            <a:endParaRPr lang="de-AT" sz="24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/>
              <a:t>Medea</a:t>
            </a:r>
            <a:r>
              <a:rPr lang="de-AT" dirty="0" smtClean="0"/>
              <a:t> </a:t>
            </a:r>
            <a:r>
              <a:rPr lang="de-AT" dirty="0" err="1" smtClean="0"/>
              <a:t>Occidimus</a:t>
            </a:r>
            <a:r>
              <a:rPr lang="de-AT" dirty="0" smtClean="0"/>
              <a:t>: </a:t>
            </a:r>
            <a:r>
              <a:rPr lang="de-AT" dirty="0" err="1" smtClean="0"/>
              <a:t>aures</a:t>
            </a:r>
            <a:r>
              <a:rPr lang="de-AT" dirty="0" smtClean="0"/>
              <a:t> </a:t>
            </a:r>
            <a:r>
              <a:rPr lang="de-AT" dirty="0" err="1" smtClean="0"/>
              <a:t>pepulit</a:t>
            </a:r>
            <a:r>
              <a:rPr lang="de-AT" dirty="0" smtClean="0"/>
              <a:t> </a:t>
            </a:r>
            <a:r>
              <a:rPr lang="de-AT" dirty="0" err="1" smtClean="0"/>
              <a:t>hymenaeus</a:t>
            </a:r>
            <a:r>
              <a:rPr lang="de-AT" dirty="0" smtClean="0"/>
              <a:t> </a:t>
            </a:r>
            <a:r>
              <a:rPr lang="de-AT" dirty="0" err="1" smtClean="0"/>
              <a:t>meas</a:t>
            </a:r>
            <a:r>
              <a:rPr lang="de-AT" dirty="0" smtClean="0"/>
              <a:t>.</a:t>
            </a:r>
            <a:br>
              <a:rPr lang="de-AT" dirty="0" smtClean="0"/>
            </a:br>
            <a:r>
              <a:rPr lang="de-AT" dirty="0" err="1" smtClean="0"/>
              <a:t>vix</a:t>
            </a:r>
            <a:r>
              <a:rPr lang="de-AT" dirty="0" smtClean="0"/>
              <a:t> </a:t>
            </a:r>
            <a:r>
              <a:rPr lang="de-AT" dirty="0" err="1" smtClean="0"/>
              <a:t>ipsa</a:t>
            </a:r>
            <a:r>
              <a:rPr lang="de-AT" dirty="0" smtClean="0"/>
              <a:t> </a:t>
            </a:r>
            <a:r>
              <a:rPr lang="de-AT" dirty="0" err="1" smtClean="0"/>
              <a:t>tantum</a:t>
            </a:r>
            <a:r>
              <a:rPr lang="de-AT" dirty="0" smtClean="0"/>
              <a:t>, </a:t>
            </a:r>
            <a:r>
              <a:rPr lang="de-AT" dirty="0" err="1" smtClean="0"/>
              <a:t>vix</a:t>
            </a:r>
            <a:r>
              <a:rPr lang="de-AT" dirty="0" smtClean="0"/>
              <a:t> </a:t>
            </a:r>
            <a:r>
              <a:rPr lang="de-AT" dirty="0" err="1" smtClean="0"/>
              <a:t>adhuc</a:t>
            </a:r>
            <a:r>
              <a:rPr lang="de-AT" dirty="0" smtClean="0"/>
              <a:t> </a:t>
            </a:r>
            <a:r>
              <a:rPr lang="de-AT" dirty="0" err="1" smtClean="0"/>
              <a:t>credo</a:t>
            </a:r>
            <a:r>
              <a:rPr lang="de-AT" dirty="0" smtClean="0"/>
              <a:t> </a:t>
            </a:r>
            <a:r>
              <a:rPr lang="de-AT" dirty="0" err="1" smtClean="0"/>
              <a:t>malum</a:t>
            </a:r>
            <a:r>
              <a:rPr lang="de-AT" dirty="0" smtClean="0"/>
              <a:t>.</a:t>
            </a:r>
            <a:br>
              <a:rPr lang="de-AT" dirty="0" smtClean="0"/>
            </a:br>
            <a:r>
              <a:rPr lang="de-AT" dirty="0" smtClean="0"/>
              <a:t>hoc </a:t>
            </a:r>
            <a:r>
              <a:rPr lang="de-AT" dirty="0" err="1" smtClean="0"/>
              <a:t>facere</a:t>
            </a:r>
            <a:r>
              <a:rPr lang="de-AT" dirty="0" smtClean="0"/>
              <a:t> </a:t>
            </a:r>
            <a:r>
              <a:rPr lang="de-AT" dirty="0" err="1" smtClean="0"/>
              <a:t>Iason</a:t>
            </a:r>
            <a:r>
              <a:rPr lang="de-AT" dirty="0" smtClean="0"/>
              <a:t> </a:t>
            </a:r>
            <a:r>
              <a:rPr lang="de-AT" dirty="0" err="1" smtClean="0"/>
              <a:t>potuit</a:t>
            </a:r>
            <a:r>
              <a:rPr lang="de-AT" dirty="0" smtClean="0"/>
              <a:t>, </a:t>
            </a:r>
            <a:r>
              <a:rPr lang="de-AT" dirty="0" err="1" smtClean="0"/>
              <a:t>erepto</a:t>
            </a:r>
            <a:r>
              <a:rPr lang="de-AT" dirty="0" smtClean="0"/>
              <a:t> </a:t>
            </a:r>
            <a:r>
              <a:rPr lang="de-AT" dirty="0" err="1" smtClean="0"/>
              <a:t>patre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patria</a:t>
            </a:r>
            <a:r>
              <a:rPr lang="de-AT" dirty="0" smtClean="0"/>
              <a:t> </a:t>
            </a:r>
            <a:r>
              <a:rPr lang="de-AT" dirty="0" err="1" smtClean="0"/>
              <a:t>atque</a:t>
            </a:r>
            <a:r>
              <a:rPr lang="de-AT" dirty="0" smtClean="0"/>
              <a:t> </a:t>
            </a:r>
            <a:r>
              <a:rPr lang="de-AT" dirty="0" err="1" smtClean="0"/>
              <a:t>regno</a:t>
            </a:r>
            <a:r>
              <a:rPr lang="de-AT" dirty="0" smtClean="0"/>
              <a:t> </a:t>
            </a:r>
            <a:r>
              <a:rPr lang="de-AT" dirty="0" err="1" smtClean="0"/>
              <a:t>sedibus</a:t>
            </a:r>
            <a:r>
              <a:rPr lang="de-AT" dirty="0" smtClean="0"/>
              <a:t> </a:t>
            </a:r>
            <a:r>
              <a:rPr lang="de-AT" dirty="0" err="1" smtClean="0"/>
              <a:t>solam</a:t>
            </a:r>
            <a:r>
              <a:rPr lang="de-AT" dirty="0" smtClean="0"/>
              <a:t> </a:t>
            </a:r>
            <a:r>
              <a:rPr lang="de-AT" dirty="0" err="1" smtClean="0"/>
              <a:t>exteris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 </a:t>
            </a:r>
            <a:r>
              <a:rPr lang="de-AT" dirty="0" err="1" smtClean="0"/>
              <a:t>deserere</a:t>
            </a:r>
            <a:r>
              <a:rPr lang="de-AT" dirty="0" smtClean="0"/>
              <a:t> </a:t>
            </a:r>
            <a:r>
              <a:rPr lang="de-AT" dirty="0" err="1" smtClean="0"/>
              <a:t>durus</a:t>
            </a:r>
            <a:r>
              <a:rPr lang="de-AT" dirty="0" smtClean="0"/>
              <a:t>? </a:t>
            </a:r>
            <a:r>
              <a:rPr lang="de-AT" dirty="0" err="1" smtClean="0"/>
              <a:t>merita</a:t>
            </a:r>
            <a:r>
              <a:rPr lang="de-AT" dirty="0" smtClean="0"/>
              <a:t> </a:t>
            </a:r>
            <a:r>
              <a:rPr lang="de-AT" dirty="0" err="1" smtClean="0"/>
              <a:t>contempsit</a:t>
            </a:r>
            <a:r>
              <a:rPr lang="de-AT" dirty="0" smtClean="0"/>
              <a:t> </a:t>
            </a:r>
            <a:r>
              <a:rPr lang="de-AT" dirty="0" err="1" smtClean="0"/>
              <a:t>mea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qui</a:t>
            </a:r>
            <a:r>
              <a:rPr lang="de-AT" dirty="0" smtClean="0"/>
              <a:t> </a:t>
            </a:r>
            <a:r>
              <a:rPr lang="de-AT" dirty="0" err="1" smtClean="0"/>
              <a:t>scelere</a:t>
            </a:r>
            <a:r>
              <a:rPr lang="de-AT" dirty="0" smtClean="0"/>
              <a:t> </a:t>
            </a:r>
            <a:r>
              <a:rPr lang="de-AT" dirty="0" err="1" smtClean="0"/>
              <a:t>flammas</a:t>
            </a:r>
            <a:r>
              <a:rPr lang="de-AT" dirty="0" smtClean="0"/>
              <a:t> </a:t>
            </a:r>
            <a:r>
              <a:rPr lang="de-AT" dirty="0" err="1" smtClean="0"/>
              <a:t>viderat</a:t>
            </a:r>
            <a:r>
              <a:rPr lang="de-AT" dirty="0" smtClean="0"/>
              <a:t> </a:t>
            </a:r>
            <a:r>
              <a:rPr lang="de-AT" dirty="0" err="1" smtClean="0"/>
              <a:t>vinci</a:t>
            </a:r>
            <a:r>
              <a:rPr lang="de-AT" dirty="0" smtClean="0"/>
              <a:t> </a:t>
            </a:r>
            <a:r>
              <a:rPr lang="de-AT" dirty="0" smtClean="0"/>
              <a:t>et </a:t>
            </a:r>
            <a:r>
              <a:rPr lang="de-AT" dirty="0" err="1" smtClean="0"/>
              <a:t>mare</a:t>
            </a:r>
            <a:r>
              <a:rPr lang="de-AT" dirty="0" smtClean="0"/>
              <a:t>?</a:t>
            </a:r>
            <a:endParaRPr lang="de-A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Creon</a:t>
            </a:r>
            <a:r>
              <a:rPr lang="de-AT" dirty="0" smtClean="0"/>
              <a:t>-Medea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Culpa </a:t>
            </a:r>
            <a:r>
              <a:rPr lang="de-AT" dirty="0" err="1" smtClean="0"/>
              <a:t>est</a:t>
            </a:r>
            <a:r>
              <a:rPr lang="de-AT" dirty="0" smtClean="0"/>
              <a:t> </a:t>
            </a:r>
            <a:r>
              <a:rPr lang="de-AT" dirty="0" err="1" smtClean="0"/>
              <a:t>Creontis</a:t>
            </a:r>
            <a:r>
              <a:rPr lang="de-AT" dirty="0" smtClean="0"/>
              <a:t> </a:t>
            </a:r>
            <a:r>
              <a:rPr lang="de-AT" dirty="0" err="1" smtClean="0"/>
              <a:t>tota</a:t>
            </a:r>
            <a:r>
              <a:rPr lang="de-AT" dirty="0" smtClean="0"/>
              <a:t>, </a:t>
            </a:r>
            <a:r>
              <a:rPr lang="de-AT" dirty="0" err="1" smtClean="0"/>
              <a:t>qui</a:t>
            </a:r>
            <a:r>
              <a:rPr lang="de-AT" dirty="0" smtClean="0"/>
              <a:t> </a:t>
            </a:r>
            <a:r>
              <a:rPr lang="de-AT" dirty="0" err="1" smtClean="0"/>
              <a:t>sceptro</a:t>
            </a:r>
            <a:r>
              <a:rPr lang="de-AT" dirty="0" smtClean="0"/>
              <a:t> </a:t>
            </a:r>
            <a:r>
              <a:rPr lang="de-AT" dirty="0" err="1" smtClean="0"/>
              <a:t>impotens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coniugia</a:t>
            </a:r>
            <a:r>
              <a:rPr lang="de-AT" dirty="0" smtClean="0"/>
              <a:t> </a:t>
            </a:r>
            <a:r>
              <a:rPr lang="de-AT" dirty="0" err="1" smtClean="0"/>
              <a:t>solvit</a:t>
            </a:r>
            <a:r>
              <a:rPr lang="de-AT" dirty="0" smtClean="0"/>
              <a:t> </a:t>
            </a:r>
            <a:r>
              <a:rPr lang="de-AT" dirty="0" err="1" smtClean="0"/>
              <a:t>quique</a:t>
            </a:r>
            <a:r>
              <a:rPr lang="de-AT" dirty="0" smtClean="0"/>
              <a:t> </a:t>
            </a:r>
            <a:r>
              <a:rPr lang="de-AT" dirty="0" err="1" smtClean="0"/>
              <a:t>genetricem</a:t>
            </a:r>
            <a:r>
              <a:rPr lang="de-AT" dirty="0" smtClean="0"/>
              <a:t> </a:t>
            </a:r>
            <a:r>
              <a:rPr lang="de-AT" dirty="0" err="1" smtClean="0"/>
              <a:t>abstrahit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 </a:t>
            </a:r>
            <a:r>
              <a:rPr lang="de-AT" dirty="0" err="1" smtClean="0"/>
              <a:t>gnatis</a:t>
            </a:r>
            <a:r>
              <a:rPr lang="de-AT" dirty="0" smtClean="0"/>
              <a:t> et </a:t>
            </a:r>
            <a:r>
              <a:rPr lang="de-AT" dirty="0" err="1" smtClean="0"/>
              <a:t>arto</a:t>
            </a:r>
            <a:r>
              <a:rPr lang="de-AT" dirty="0" smtClean="0"/>
              <a:t> </a:t>
            </a:r>
            <a:r>
              <a:rPr lang="de-AT" dirty="0" err="1" smtClean="0"/>
              <a:t>pignore</a:t>
            </a:r>
            <a:r>
              <a:rPr lang="de-AT" dirty="0" smtClean="0"/>
              <a:t> </a:t>
            </a:r>
            <a:r>
              <a:rPr lang="de-AT" dirty="0" err="1" smtClean="0"/>
              <a:t>astrictam</a:t>
            </a:r>
            <a:r>
              <a:rPr lang="de-AT" dirty="0" smtClean="0"/>
              <a:t> </a:t>
            </a:r>
            <a:r>
              <a:rPr lang="de-AT" dirty="0" err="1" smtClean="0"/>
              <a:t>fidem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dirimit</a:t>
            </a:r>
            <a:r>
              <a:rPr lang="de-AT" dirty="0" smtClean="0"/>
              <a:t>: </a:t>
            </a:r>
            <a:r>
              <a:rPr lang="de-AT" dirty="0" err="1" smtClean="0"/>
              <a:t>petatur</a:t>
            </a:r>
            <a:r>
              <a:rPr lang="de-AT" dirty="0" smtClean="0"/>
              <a:t>, </a:t>
            </a:r>
            <a:r>
              <a:rPr lang="de-AT" dirty="0" err="1" smtClean="0"/>
              <a:t>solus</a:t>
            </a:r>
            <a:r>
              <a:rPr lang="de-AT" dirty="0" smtClean="0"/>
              <a:t> </a:t>
            </a:r>
            <a:r>
              <a:rPr lang="de-AT" dirty="0" err="1" smtClean="0"/>
              <a:t>hic</a:t>
            </a:r>
            <a:r>
              <a:rPr lang="de-AT" dirty="0" smtClean="0"/>
              <a:t> </a:t>
            </a:r>
            <a:r>
              <a:rPr lang="de-AT" dirty="0" err="1" smtClean="0"/>
              <a:t>poenas</a:t>
            </a:r>
            <a:r>
              <a:rPr lang="de-AT" dirty="0" smtClean="0"/>
              <a:t> </a:t>
            </a:r>
            <a:r>
              <a:rPr lang="de-AT" dirty="0" err="1" smtClean="0"/>
              <a:t>luat</a:t>
            </a:r>
            <a:r>
              <a:rPr lang="de-AT" dirty="0" smtClean="0"/>
              <a:t>,</a:t>
            </a:r>
            <a:br>
              <a:rPr lang="de-AT" dirty="0" smtClean="0"/>
            </a:br>
            <a:r>
              <a:rPr lang="de-AT" dirty="0" smtClean="0"/>
              <a:t>quas </a:t>
            </a:r>
            <a:r>
              <a:rPr lang="de-AT" dirty="0" err="1" smtClean="0"/>
              <a:t>debet</a:t>
            </a:r>
            <a:r>
              <a:rPr lang="de-AT" dirty="0" smtClean="0"/>
              <a:t>. </a:t>
            </a:r>
            <a:r>
              <a:rPr lang="de-AT" dirty="0" err="1" smtClean="0"/>
              <a:t>alto</a:t>
            </a:r>
            <a:r>
              <a:rPr lang="de-AT" dirty="0" smtClean="0"/>
              <a:t> </a:t>
            </a:r>
            <a:r>
              <a:rPr lang="de-AT" dirty="0" err="1" smtClean="0"/>
              <a:t>cinere</a:t>
            </a:r>
            <a:r>
              <a:rPr lang="de-AT" dirty="0" smtClean="0"/>
              <a:t> </a:t>
            </a:r>
            <a:r>
              <a:rPr lang="de-AT" dirty="0" err="1" smtClean="0"/>
              <a:t>cumulabo</a:t>
            </a:r>
            <a:r>
              <a:rPr lang="de-AT" dirty="0" smtClean="0"/>
              <a:t> </a:t>
            </a:r>
            <a:r>
              <a:rPr lang="de-AT" dirty="0" err="1" smtClean="0"/>
              <a:t>domum</a:t>
            </a:r>
            <a:r>
              <a:rPr lang="de-AT" dirty="0" smtClean="0"/>
              <a:t>;</a:t>
            </a:r>
            <a:br>
              <a:rPr lang="de-AT" dirty="0" smtClean="0"/>
            </a:br>
            <a:r>
              <a:rPr lang="de-AT" dirty="0" err="1" smtClean="0"/>
              <a:t>videbit</a:t>
            </a:r>
            <a:r>
              <a:rPr lang="de-AT" dirty="0" smtClean="0"/>
              <a:t> </a:t>
            </a:r>
            <a:r>
              <a:rPr lang="de-AT" dirty="0" err="1" smtClean="0"/>
              <a:t>atrum</a:t>
            </a:r>
            <a:r>
              <a:rPr lang="de-AT" dirty="0" smtClean="0"/>
              <a:t> </a:t>
            </a:r>
            <a:r>
              <a:rPr lang="de-AT" dirty="0" err="1" smtClean="0"/>
              <a:t>verticem</a:t>
            </a:r>
            <a:r>
              <a:rPr lang="de-AT" dirty="0" smtClean="0"/>
              <a:t> </a:t>
            </a:r>
            <a:r>
              <a:rPr lang="de-AT" dirty="0" err="1" smtClean="0"/>
              <a:t>flammis</a:t>
            </a:r>
            <a:r>
              <a:rPr lang="de-AT" dirty="0" smtClean="0"/>
              <a:t> </a:t>
            </a:r>
            <a:r>
              <a:rPr lang="de-AT" dirty="0" err="1" smtClean="0"/>
              <a:t>agi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Malea</a:t>
            </a:r>
            <a:r>
              <a:rPr lang="de-AT" dirty="0" smtClean="0"/>
              <a:t> </a:t>
            </a:r>
            <a:r>
              <a:rPr lang="de-AT" dirty="0" err="1" smtClean="0"/>
              <a:t>longas</a:t>
            </a:r>
            <a:r>
              <a:rPr lang="de-AT" dirty="0" smtClean="0"/>
              <a:t> </a:t>
            </a:r>
            <a:r>
              <a:rPr lang="de-AT" smtClean="0"/>
              <a:t>navibus</a:t>
            </a:r>
            <a:r>
              <a:rPr lang="de-AT" dirty="0" smtClean="0"/>
              <a:t> </a:t>
            </a:r>
            <a:r>
              <a:rPr lang="de-AT" dirty="0" err="1" smtClean="0"/>
              <a:t>flectens</a:t>
            </a:r>
            <a:r>
              <a:rPr lang="de-AT" dirty="0" smtClean="0"/>
              <a:t> </a:t>
            </a:r>
            <a:r>
              <a:rPr lang="de-AT" dirty="0" err="1" smtClean="0"/>
              <a:t>moras</a:t>
            </a:r>
            <a:r>
              <a:rPr lang="de-AT" dirty="0" smtClean="0"/>
              <a:t>.</a:t>
            </a:r>
            <a:endParaRPr lang="de-A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Mythologie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Ist berühmteste und </a:t>
            </a:r>
            <a:r>
              <a:rPr lang="de-AT" dirty="0" err="1" smtClean="0"/>
              <a:t>berüchtigste</a:t>
            </a:r>
            <a:r>
              <a:rPr lang="de-AT" dirty="0" smtClean="0"/>
              <a:t> Zauberin der Antike</a:t>
            </a:r>
          </a:p>
          <a:p>
            <a:r>
              <a:rPr lang="de-AT" dirty="0" smtClean="0"/>
              <a:t>Tochter des Königs von Kolchis, AETES, Besitzer des Goldenen Vlies</a:t>
            </a:r>
          </a:p>
          <a:p>
            <a:r>
              <a:rPr lang="de-AT" dirty="0" smtClean="0"/>
              <a:t>Argonauten unter Jason wollen das Vlies</a:t>
            </a:r>
          </a:p>
          <a:p>
            <a:r>
              <a:rPr lang="de-AT" dirty="0" smtClean="0"/>
              <a:t>Medea verliebt sich in Jason</a:t>
            </a:r>
          </a:p>
          <a:p>
            <a:r>
              <a:rPr lang="de-AT" dirty="0" smtClean="0"/>
              <a:t>Durch sie erhält Jason das </a:t>
            </a:r>
            <a:r>
              <a:rPr lang="de-AT" dirty="0" err="1" smtClean="0"/>
              <a:t>vlies</a:t>
            </a:r>
            <a:endParaRPr lang="de-AT" dirty="0" smtClean="0"/>
          </a:p>
          <a:p>
            <a:r>
              <a:rPr lang="de-AT" dirty="0" smtClean="0"/>
              <a:t>Aufnahme der Medea zu den Argonauten</a:t>
            </a:r>
          </a:p>
          <a:p>
            <a:endParaRPr lang="de-AT" dirty="0" smtClean="0"/>
          </a:p>
        </p:txBody>
      </p:sp>
    </p:spTree>
    <p:extLst>
      <p:ext uri="{BB962C8B-B14F-4D97-AF65-F5344CB8AC3E}">
        <p14:creationId xmlns="" xmlns:p14="http://schemas.microsoft.com/office/powerpoint/2010/main" val="7911333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Mythos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Pelias</a:t>
            </a:r>
            <a:r>
              <a:rPr lang="de-AT" dirty="0" smtClean="0"/>
              <a:t> ermordet Vater und Bruder des Jason</a:t>
            </a:r>
          </a:p>
          <a:p>
            <a:r>
              <a:rPr lang="de-AT" dirty="0" smtClean="0"/>
              <a:t>Jason fordert Rache durch die </a:t>
            </a:r>
            <a:r>
              <a:rPr lang="de-AT" dirty="0"/>
              <a:t>H</a:t>
            </a:r>
            <a:r>
              <a:rPr lang="de-AT" dirty="0" smtClean="0"/>
              <a:t>ilfe der Medea</a:t>
            </a:r>
          </a:p>
          <a:p>
            <a:r>
              <a:rPr lang="de-AT" dirty="0" smtClean="0"/>
              <a:t>Medea erschleicht zu den Zutritt zu </a:t>
            </a:r>
            <a:r>
              <a:rPr lang="de-AT" dirty="0" err="1" smtClean="0"/>
              <a:t>Pelias</a:t>
            </a:r>
            <a:endParaRPr lang="de-AT" dirty="0" smtClean="0"/>
          </a:p>
          <a:p>
            <a:r>
              <a:rPr lang="de-AT" dirty="0" smtClean="0"/>
              <a:t>Angebot eines Verjüngungsmittels</a:t>
            </a:r>
          </a:p>
          <a:p>
            <a:r>
              <a:rPr lang="de-AT" dirty="0" smtClean="0"/>
              <a:t>Ermordung des </a:t>
            </a:r>
            <a:r>
              <a:rPr lang="de-AT" dirty="0" err="1" smtClean="0"/>
              <a:t>Pelias</a:t>
            </a:r>
            <a:endParaRPr lang="de-AT" dirty="0" smtClean="0"/>
          </a:p>
          <a:p>
            <a:r>
              <a:rPr lang="de-AT" dirty="0" smtClean="0"/>
              <a:t>Eroberung </a:t>
            </a:r>
            <a:r>
              <a:rPr lang="de-AT" dirty="0" err="1" smtClean="0"/>
              <a:t>Jolkis</a:t>
            </a:r>
            <a:r>
              <a:rPr lang="de-AT" dirty="0" smtClean="0"/>
              <a:t> durch Jason</a:t>
            </a:r>
          </a:p>
          <a:p>
            <a:r>
              <a:rPr lang="de-AT" dirty="0" smtClean="0"/>
              <a:t>Ehe Jason und Medea (10 Jahre)</a:t>
            </a:r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6809005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Mythos- Unglück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 smtClean="0"/>
              <a:t>Untreue Jasons</a:t>
            </a:r>
          </a:p>
          <a:p>
            <a:r>
              <a:rPr lang="de-AT" dirty="0" smtClean="0"/>
              <a:t>Medea sinnt auf Rache</a:t>
            </a:r>
          </a:p>
          <a:p>
            <a:r>
              <a:rPr lang="de-AT" dirty="0" smtClean="0"/>
              <a:t>Schickt ihre Kinder mit einem Hochzeitsgeschenk- Krone zur neuen Gattin des Jason</a:t>
            </a:r>
          </a:p>
          <a:p>
            <a:r>
              <a:rPr lang="de-AT" dirty="0" smtClean="0"/>
              <a:t>Tod der Gattin  und des untreuen Jason durch Feuer</a:t>
            </a:r>
          </a:p>
          <a:p>
            <a:r>
              <a:rPr lang="de-AT" dirty="0" smtClean="0"/>
              <a:t>Medea ermordet ihre Kinder</a:t>
            </a:r>
          </a:p>
          <a:p>
            <a:r>
              <a:rPr lang="de-AT" dirty="0" smtClean="0"/>
              <a:t>Flucht nach Athen und Vermählung mit König </a:t>
            </a:r>
            <a:r>
              <a:rPr lang="de-AT" dirty="0" err="1" smtClean="0"/>
              <a:t>Aegeus</a:t>
            </a:r>
            <a:endParaRPr lang="de-AT" dirty="0" smtClean="0"/>
          </a:p>
          <a:p>
            <a:r>
              <a:rPr lang="de-AT" dirty="0" smtClean="0"/>
              <a:t>Geburt des Sohnes </a:t>
            </a:r>
            <a:r>
              <a:rPr lang="de-AT" dirty="0" err="1" smtClean="0"/>
              <a:t>Medos</a:t>
            </a:r>
            <a:endParaRPr lang="de-AT" dirty="0" smtClean="0"/>
          </a:p>
          <a:p>
            <a:r>
              <a:rPr lang="de-AT" dirty="0" smtClean="0"/>
              <a:t>Heimkehr nach Kolchis</a:t>
            </a:r>
          </a:p>
          <a:p>
            <a:r>
              <a:rPr lang="de-AT" dirty="0" smtClean="0"/>
              <a:t>Ende der Medea ist unbekannt</a:t>
            </a:r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409485929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Hygin</a:t>
            </a:r>
            <a:r>
              <a:rPr lang="de-AT" dirty="0" smtClean="0"/>
              <a:t>, </a:t>
            </a:r>
            <a:r>
              <a:rPr lang="de-AT" dirty="0" err="1" smtClean="0"/>
              <a:t>Fabulae</a:t>
            </a:r>
            <a:r>
              <a:rPr lang="de-AT" dirty="0" smtClean="0"/>
              <a:t>, Medea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 err="1"/>
              <a:t>Aeetae</a:t>
            </a:r>
            <a:r>
              <a:rPr lang="de-AT" dirty="0"/>
              <a:t> Medea et </a:t>
            </a:r>
            <a:r>
              <a:rPr lang="de-AT" dirty="0" err="1"/>
              <a:t>Idyiae</a:t>
            </a:r>
            <a:r>
              <a:rPr lang="de-AT" dirty="0"/>
              <a:t> </a:t>
            </a:r>
            <a:r>
              <a:rPr lang="de-AT" dirty="0" err="1"/>
              <a:t>filia</a:t>
            </a:r>
            <a:r>
              <a:rPr lang="de-AT" dirty="0"/>
              <a:t> cum ex </a:t>
            </a:r>
            <a:r>
              <a:rPr lang="de-AT" dirty="0" err="1"/>
              <a:t>Iasone</a:t>
            </a:r>
            <a:r>
              <a:rPr lang="de-AT" dirty="0"/>
              <a:t> </a:t>
            </a:r>
            <a:r>
              <a:rPr lang="de-AT" dirty="0" err="1"/>
              <a:t>iam</a:t>
            </a:r>
            <a:r>
              <a:rPr lang="de-AT" dirty="0"/>
              <a:t> </a:t>
            </a:r>
            <a:r>
              <a:rPr lang="de-AT" dirty="0" err="1"/>
              <a:t>filios</a:t>
            </a:r>
            <a:r>
              <a:rPr lang="de-AT" dirty="0"/>
              <a:t> </a:t>
            </a:r>
            <a:r>
              <a:rPr lang="de-AT" dirty="0" err="1"/>
              <a:t>Mermerum</a:t>
            </a:r>
            <a:r>
              <a:rPr lang="de-AT" dirty="0"/>
              <a:t> et </a:t>
            </a:r>
            <a:r>
              <a:rPr lang="de-AT" dirty="0" err="1"/>
              <a:t>Pheretem</a:t>
            </a:r>
            <a:r>
              <a:rPr lang="de-AT" dirty="0"/>
              <a:t> </a:t>
            </a:r>
            <a:r>
              <a:rPr lang="de-AT" dirty="0" err="1"/>
              <a:t>procreasset</a:t>
            </a:r>
            <a:r>
              <a:rPr lang="de-AT" dirty="0"/>
              <a:t> </a:t>
            </a:r>
            <a:r>
              <a:rPr lang="de-AT" dirty="0" err="1"/>
              <a:t>summaque</a:t>
            </a:r>
            <a:r>
              <a:rPr lang="de-AT" dirty="0"/>
              <a:t> </a:t>
            </a:r>
            <a:r>
              <a:rPr lang="de-AT" dirty="0" err="1"/>
              <a:t>concordia</a:t>
            </a:r>
            <a:r>
              <a:rPr lang="de-AT" dirty="0"/>
              <a:t> </a:t>
            </a:r>
            <a:r>
              <a:rPr lang="de-AT" dirty="0" err="1"/>
              <a:t>viverent</a:t>
            </a:r>
            <a:r>
              <a:rPr lang="de-AT" dirty="0"/>
              <a:t>, </a:t>
            </a:r>
            <a:r>
              <a:rPr lang="de-AT" dirty="0" err="1"/>
              <a:t>obiciebatur</a:t>
            </a:r>
            <a:r>
              <a:rPr lang="de-AT" dirty="0"/>
              <a:t> ei </a:t>
            </a:r>
            <a:r>
              <a:rPr lang="de-AT" dirty="0" err="1"/>
              <a:t>hominem</a:t>
            </a:r>
            <a:r>
              <a:rPr lang="de-AT" dirty="0"/>
              <a:t> </a:t>
            </a:r>
            <a:r>
              <a:rPr lang="de-AT" dirty="0" err="1"/>
              <a:t>tam</a:t>
            </a:r>
            <a:r>
              <a:rPr lang="de-AT" dirty="0"/>
              <a:t> </a:t>
            </a:r>
            <a:r>
              <a:rPr lang="de-AT" dirty="0" err="1"/>
              <a:t>fortem</a:t>
            </a:r>
            <a:r>
              <a:rPr lang="de-AT" dirty="0"/>
              <a:t> </a:t>
            </a:r>
            <a:r>
              <a:rPr lang="de-AT" dirty="0" err="1"/>
              <a:t>ac</a:t>
            </a:r>
            <a:r>
              <a:rPr lang="de-AT" dirty="0"/>
              <a:t> </a:t>
            </a:r>
            <a:r>
              <a:rPr lang="de-AT" dirty="0" err="1"/>
              <a:t>formosum</a:t>
            </a:r>
            <a:r>
              <a:rPr lang="de-AT" dirty="0"/>
              <a:t> </a:t>
            </a:r>
            <a:r>
              <a:rPr lang="de-AT" dirty="0" err="1"/>
              <a:t>ac</a:t>
            </a:r>
            <a:r>
              <a:rPr lang="de-AT" dirty="0"/>
              <a:t> </a:t>
            </a:r>
            <a:r>
              <a:rPr lang="de-AT" dirty="0" err="1"/>
              <a:t>nobilem</a:t>
            </a:r>
            <a:r>
              <a:rPr lang="de-AT" dirty="0"/>
              <a:t> </a:t>
            </a:r>
            <a:r>
              <a:rPr lang="de-AT" dirty="0" err="1"/>
              <a:t>uxorem</a:t>
            </a:r>
            <a:r>
              <a:rPr lang="de-AT" dirty="0"/>
              <a:t> </a:t>
            </a:r>
            <a:r>
              <a:rPr lang="de-AT" dirty="0" err="1"/>
              <a:t>advenam</a:t>
            </a:r>
            <a:r>
              <a:rPr lang="de-AT" dirty="0"/>
              <a:t> </a:t>
            </a:r>
            <a:r>
              <a:rPr lang="de-AT" dirty="0" err="1"/>
              <a:t>atque</a:t>
            </a:r>
            <a:r>
              <a:rPr lang="de-AT" dirty="0"/>
              <a:t> </a:t>
            </a:r>
            <a:r>
              <a:rPr lang="de-AT" dirty="0" err="1"/>
              <a:t>veneficam</a:t>
            </a:r>
            <a:r>
              <a:rPr lang="de-AT" dirty="0"/>
              <a:t> </a:t>
            </a:r>
            <a:r>
              <a:rPr lang="de-AT" dirty="0" err="1"/>
              <a:t>habere</a:t>
            </a:r>
            <a:r>
              <a:rPr lang="de-AT" dirty="0"/>
              <a:t>. </a:t>
            </a:r>
            <a:r>
              <a:rPr lang="de-AT" dirty="0" err="1"/>
              <a:t>Huic</a:t>
            </a:r>
            <a:r>
              <a:rPr lang="de-AT" dirty="0"/>
              <a:t> </a:t>
            </a:r>
            <a:r>
              <a:rPr lang="de-AT" dirty="0" err="1"/>
              <a:t>Creon</a:t>
            </a:r>
            <a:r>
              <a:rPr lang="de-AT" dirty="0"/>
              <a:t> </a:t>
            </a:r>
            <a:r>
              <a:rPr lang="de-AT" dirty="0" err="1"/>
              <a:t>Menoeci</a:t>
            </a:r>
            <a:r>
              <a:rPr lang="de-AT" dirty="0"/>
              <a:t> </a:t>
            </a:r>
            <a:r>
              <a:rPr lang="de-AT" dirty="0" err="1"/>
              <a:t>filius</a:t>
            </a:r>
            <a:r>
              <a:rPr lang="de-AT" dirty="0"/>
              <a:t> </a:t>
            </a:r>
            <a:r>
              <a:rPr lang="de-AT" dirty="0" err="1"/>
              <a:t>rex</a:t>
            </a:r>
            <a:r>
              <a:rPr lang="de-AT" dirty="0"/>
              <a:t> </a:t>
            </a:r>
            <a:r>
              <a:rPr lang="de-AT" dirty="0" err="1"/>
              <a:t>Corinthius</a:t>
            </a:r>
            <a:r>
              <a:rPr lang="de-AT" dirty="0"/>
              <a:t> </a:t>
            </a:r>
            <a:r>
              <a:rPr lang="de-AT" dirty="0" err="1"/>
              <a:t>filiam</a:t>
            </a:r>
            <a:r>
              <a:rPr lang="de-AT" dirty="0"/>
              <a:t> </a:t>
            </a:r>
            <a:r>
              <a:rPr lang="de-AT" dirty="0" err="1"/>
              <a:t>suam</a:t>
            </a:r>
            <a:r>
              <a:rPr lang="de-AT" dirty="0"/>
              <a:t> </a:t>
            </a:r>
            <a:r>
              <a:rPr lang="de-AT" dirty="0" err="1"/>
              <a:t>minorem</a:t>
            </a:r>
            <a:r>
              <a:rPr lang="de-AT" dirty="0"/>
              <a:t> </a:t>
            </a:r>
            <a:r>
              <a:rPr lang="de-AT" dirty="0" err="1"/>
              <a:t>Glaucen</a:t>
            </a:r>
            <a:r>
              <a:rPr lang="de-AT" dirty="0"/>
              <a:t> </a:t>
            </a:r>
            <a:r>
              <a:rPr lang="de-AT" dirty="0" err="1"/>
              <a:t>dedit</a:t>
            </a:r>
            <a:r>
              <a:rPr lang="de-AT" dirty="0"/>
              <a:t> </a:t>
            </a:r>
            <a:r>
              <a:rPr lang="de-AT" dirty="0" err="1"/>
              <a:t>uxorem</a:t>
            </a:r>
            <a:r>
              <a:rPr lang="de-AT" dirty="0"/>
              <a:t>. Medea cum vidit se </a:t>
            </a:r>
            <a:r>
              <a:rPr lang="de-AT" dirty="0" err="1"/>
              <a:t>erga</a:t>
            </a:r>
            <a:r>
              <a:rPr lang="de-AT" dirty="0"/>
              <a:t> </a:t>
            </a:r>
            <a:r>
              <a:rPr lang="de-AT" dirty="0" err="1"/>
              <a:t>Iasonem</a:t>
            </a:r>
            <a:r>
              <a:rPr lang="de-AT" dirty="0"/>
              <a:t> </a:t>
            </a:r>
            <a:r>
              <a:rPr lang="de-AT" dirty="0" err="1"/>
              <a:t>bene</a:t>
            </a:r>
            <a:r>
              <a:rPr lang="de-AT" dirty="0"/>
              <a:t> </a:t>
            </a:r>
            <a:r>
              <a:rPr lang="de-AT" dirty="0" err="1"/>
              <a:t>merentem</a:t>
            </a:r>
            <a:r>
              <a:rPr lang="de-AT" dirty="0"/>
              <a:t> </a:t>
            </a:r>
            <a:r>
              <a:rPr lang="de-AT" dirty="0" err="1"/>
              <a:t>tanta</a:t>
            </a:r>
            <a:r>
              <a:rPr lang="de-AT" dirty="0"/>
              <a:t> </a:t>
            </a:r>
            <a:r>
              <a:rPr lang="de-AT" dirty="0" err="1"/>
              <a:t>contumelia</a:t>
            </a:r>
            <a:r>
              <a:rPr lang="de-AT" dirty="0"/>
              <a:t> esse </a:t>
            </a:r>
            <a:r>
              <a:rPr lang="de-AT" dirty="0" err="1"/>
              <a:t>affectam</a:t>
            </a:r>
            <a:r>
              <a:rPr lang="de-AT" dirty="0"/>
              <a:t>, </a:t>
            </a:r>
            <a:r>
              <a:rPr lang="de-AT" dirty="0" err="1"/>
              <a:t>coronam</a:t>
            </a:r>
            <a:r>
              <a:rPr lang="de-AT" dirty="0"/>
              <a:t> ex </a:t>
            </a:r>
            <a:r>
              <a:rPr lang="de-AT" dirty="0" err="1"/>
              <a:t>venenis</a:t>
            </a:r>
            <a:r>
              <a:rPr lang="de-AT" dirty="0"/>
              <a:t> </a:t>
            </a:r>
            <a:r>
              <a:rPr lang="de-AT" dirty="0" err="1"/>
              <a:t>fecit</a:t>
            </a:r>
            <a:r>
              <a:rPr lang="de-AT" dirty="0"/>
              <a:t> </a:t>
            </a:r>
            <a:r>
              <a:rPr lang="de-AT" dirty="0" err="1"/>
              <a:t>auream</a:t>
            </a:r>
            <a:r>
              <a:rPr lang="de-AT" dirty="0"/>
              <a:t> </a:t>
            </a:r>
            <a:r>
              <a:rPr lang="de-AT" dirty="0" err="1"/>
              <a:t>eamque</a:t>
            </a:r>
            <a:r>
              <a:rPr lang="de-AT" dirty="0"/>
              <a:t> </a:t>
            </a:r>
            <a:r>
              <a:rPr lang="de-AT" dirty="0" err="1"/>
              <a:t>muneri</a:t>
            </a:r>
            <a:r>
              <a:rPr lang="de-AT" dirty="0"/>
              <a:t> </a:t>
            </a:r>
            <a:r>
              <a:rPr lang="de-AT" dirty="0" err="1"/>
              <a:t>filios</a:t>
            </a:r>
            <a:r>
              <a:rPr lang="de-AT" dirty="0"/>
              <a:t> </a:t>
            </a:r>
            <a:r>
              <a:rPr lang="de-AT" dirty="0" err="1"/>
              <a:t>suos</a:t>
            </a:r>
            <a:r>
              <a:rPr lang="de-AT" dirty="0"/>
              <a:t> </a:t>
            </a:r>
            <a:r>
              <a:rPr lang="de-AT" dirty="0" err="1"/>
              <a:t>iussit</a:t>
            </a:r>
            <a:r>
              <a:rPr lang="de-AT" dirty="0"/>
              <a:t> </a:t>
            </a:r>
            <a:r>
              <a:rPr lang="de-AT" dirty="0" err="1"/>
              <a:t>novercae</a:t>
            </a:r>
            <a:r>
              <a:rPr lang="de-AT" dirty="0"/>
              <a:t> </a:t>
            </a:r>
            <a:r>
              <a:rPr lang="de-AT" dirty="0" err="1"/>
              <a:t>dare</a:t>
            </a:r>
            <a:r>
              <a:rPr lang="de-AT" dirty="0"/>
              <a:t>. Creusa </a:t>
            </a:r>
            <a:r>
              <a:rPr lang="de-AT" dirty="0" err="1"/>
              <a:t>munere</a:t>
            </a:r>
            <a:r>
              <a:rPr lang="de-AT" dirty="0"/>
              <a:t> </a:t>
            </a:r>
            <a:r>
              <a:rPr lang="de-AT" dirty="0" err="1"/>
              <a:t>accepto</a:t>
            </a:r>
            <a:r>
              <a:rPr lang="de-AT" dirty="0"/>
              <a:t> cum </a:t>
            </a:r>
            <a:r>
              <a:rPr lang="de-AT" dirty="0" err="1"/>
              <a:t>Iasone</a:t>
            </a:r>
            <a:r>
              <a:rPr lang="de-AT" dirty="0"/>
              <a:t> et Creonte </a:t>
            </a:r>
            <a:r>
              <a:rPr lang="de-AT" dirty="0" err="1"/>
              <a:t>conflagravit</a:t>
            </a:r>
            <a:r>
              <a:rPr lang="de-AT" dirty="0"/>
              <a:t>. Medea </a:t>
            </a:r>
            <a:r>
              <a:rPr lang="de-AT" dirty="0" err="1"/>
              <a:t>ubi</a:t>
            </a:r>
            <a:r>
              <a:rPr lang="de-AT" dirty="0"/>
              <a:t> </a:t>
            </a:r>
            <a:r>
              <a:rPr lang="de-AT" dirty="0" err="1"/>
              <a:t>regiam</a:t>
            </a:r>
            <a:r>
              <a:rPr lang="de-AT" dirty="0"/>
              <a:t> </a:t>
            </a:r>
            <a:r>
              <a:rPr lang="de-AT" dirty="0" err="1"/>
              <a:t>ardere</a:t>
            </a:r>
            <a:r>
              <a:rPr lang="de-AT" dirty="0"/>
              <a:t> vidit, </a:t>
            </a:r>
            <a:r>
              <a:rPr lang="de-AT" dirty="0" err="1"/>
              <a:t>natos</a:t>
            </a:r>
            <a:r>
              <a:rPr lang="de-AT" dirty="0"/>
              <a:t> </a:t>
            </a:r>
            <a:r>
              <a:rPr lang="de-AT" dirty="0" err="1"/>
              <a:t>suos</a:t>
            </a:r>
            <a:r>
              <a:rPr lang="de-AT" dirty="0"/>
              <a:t> ex </a:t>
            </a:r>
            <a:r>
              <a:rPr lang="de-AT" dirty="0" err="1"/>
              <a:t>Iasone</a:t>
            </a:r>
            <a:r>
              <a:rPr lang="de-AT" dirty="0"/>
              <a:t> </a:t>
            </a:r>
            <a:r>
              <a:rPr lang="de-AT" dirty="0" err="1"/>
              <a:t>Mermerum</a:t>
            </a:r>
            <a:r>
              <a:rPr lang="de-AT" dirty="0"/>
              <a:t> et </a:t>
            </a:r>
            <a:r>
              <a:rPr lang="de-AT" dirty="0" err="1"/>
              <a:t>Pheretem</a:t>
            </a:r>
            <a:r>
              <a:rPr lang="de-AT" dirty="0"/>
              <a:t> </a:t>
            </a:r>
            <a:r>
              <a:rPr lang="de-AT" dirty="0" err="1"/>
              <a:t>interfecit</a:t>
            </a:r>
            <a:r>
              <a:rPr lang="de-AT" dirty="0"/>
              <a:t> et </a:t>
            </a:r>
            <a:r>
              <a:rPr lang="de-AT" dirty="0" err="1"/>
              <a:t>profugit</a:t>
            </a:r>
            <a:r>
              <a:rPr lang="de-AT" dirty="0"/>
              <a:t> a </a:t>
            </a:r>
            <a:r>
              <a:rPr lang="de-AT" dirty="0" err="1"/>
              <a:t>Corintho</a:t>
            </a:r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182696961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Hygin</a:t>
            </a:r>
            <a:r>
              <a:rPr lang="de-AT" dirty="0" smtClean="0"/>
              <a:t>, </a:t>
            </a:r>
            <a:r>
              <a:rPr lang="de-AT" dirty="0" err="1" smtClean="0"/>
              <a:t>fabulae</a:t>
            </a:r>
            <a:r>
              <a:rPr lang="de-AT" dirty="0" smtClean="0"/>
              <a:t>, Medea </a:t>
            </a:r>
            <a:r>
              <a:rPr lang="de-AT" dirty="0" err="1" smtClean="0"/>
              <a:t>Exul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/>
              <a:t>Medea </a:t>
            </a:r>
            <a:r>
              <a:rPr lang="de-AT" dirty="0" err="1"/>
              <a:t>Corintho</a:t>
            </a:r>
            <a:r>
              <a:rPr lang="de-AT" dirty="0"/>
              <a:t> </a:t>
            </a:r>
            <a:r>
              <a:rPr lang="de-AT" dirty="0" err="1"/>
              <a:t>exul</a:t>
            </a:r>
            <a:r>
              <a:rPr lang="de-AT" dirty="0"/>
              <a:t> Athenas ad </a:t>
            </a:r>
            <a:r>
              <a:rPr lang="de-AT" dirty="0" err="1"/>
              <a:t>Aegeum</a:t>
            </a:r>
            <a:r>
              <a:rPr lang="de-AT" dirty="0"/>
              <a:t> </a:t>
            </a:r>
            <a:r>
              <a:rPr lang="de-AT" dirty="0" err="1"/>
              <a:t>Pandionis</a:t>
            </a:r>
            <a:r>
              <a:rPr lang="de-AT" dirty="0"/>
              <a:t> </a:t>
            </a:r>
            <a:r>
              <a:rPr lang="de-AT" dirty="0" err="1"/>
              <a:t>filium</a:t>
            </a:r>
            <a:r>
              <a:rPr lang="de-AT" dirty="0"/>
              <a:t> </a:t>
            </a:r>
            <a:r>
              <a:rPr lang="de-AT" dirty="0" err="1"/>
              <a:t>devenit</a:t>
            </a:r>
            <a:r>
              <a:rPr lang="de-AT" dirty="0"/>
              <a:t> in </a:t>
            </a:r>
            <a:r>
              <a:rPr lang="de-AT" dirty="0" err="1"/>
              <a:t>hospitium</a:t>
            </a:r>
            <a:r>
              <a:rPr lang="de-AT" dirty="0"/>
              <a:t> </a:t>
            </a:r>
            <a:r>
              <a:rPr lang="de-AT" dirty="0" err="1"/>
              <a:t>eique</a:t>
            </a:r>
            <a:r>
              <a:rPr lang="de-AT" dirty="0"/>
              <a:t> </a:t>
            </a:r>
            <a:r>
              <a:rPr lang="de-AT" dirty="0" err="1"/>
              <a:t>nupsit</a:t>
            </a:r>
            <a:r>
              <a:rPr lang="de-AT" dirty="0"/>
              <a:t>; ex </a:t>
            </a:r>
            <a:r>
              <a:rPr lang="de-AT" dirty="0" err="1"/>
              <a:t>eo</a:t>
            </a:r>
            <a:r>
              <a:rPr lang="de-AT" dirty="0"/>
              <a:t> </a:t>
            </a:r>
            <a:r>
              <a:rPr lang="de-AT" dirty="0" err="1"/>
              <a:t>natus</a:t>
            </a:r>
            <a:r>
              <a:rPr lang="de-AT" dirty="0"/>
              <a:t> </a:t>
            </a:r>
            <a:r>
              <a:rPr lang="de-AT" dirty="0" err="1"/>
              <a:t>est</a:t>
            </a:r>
            <a:r>
              <a:rPr lang="de-AT" dirty="0"/>
              <a:t> </a:t>
            </a:r>
            <a:r>
              <a:rPr lang="de-AT" dirty="0" err="1"/>
              <a:t>Medus</a:t>
            </a:r>
            <a:r>
              <a:rPr lang="de-AT" dirty="0"/>
              <a:t>. </a:t>
            </a:r>
            <a:r>
              <a:rPr lang="de-AT" dirty="0" err="1"/>
              <a:t>Postea</a:t>
            </a:r>
            <a:r>
              <a:rPr lang="de-AT" dirty="0"/>
              <a:t> </a:t>
            </a:r>
            <a:r>
              <a:rPr lang="de-AT" dirty="0" err="1"/>
              <a:t>sacerdos</a:t>
            </a:r>
            <a:r>
              <a:rPr lang="de-AT" dirty="0"/>
              <a:t> </a:t>
            </a:r>
            <a:r>
              <a:rPr lang="de-AT" dirty="0" err="1"/>
              <a:t>Dianae</a:t>
            </a:r>
            <a:r>
              <a:rPr lang="de-AT" dirty="0"/>
              <a:t> </a:t>
            </a:r>
            <a:r>
              <a:rPr lang="de-AT" dirty="0" err="1"/>
              <a:t>Medeam</a:t>
            </a:r>
            <a:r>
              <a:rPr lang="de-AT" dirty="0"/>
              <a:t> </a:t>
            </a:r>
            <a:r>
              <a:rPr lang="de-AT" dirty="0" err="1"/>
              <a:t>exagitare</a:t>
            </a:r>
            <a:r>
              <a:rPr lang="de-AT" dirty="0"/>
              <a:t> </a:t>
            </a:r>
            <a:r>
              <a:rPr lang="de-AT" dirty="0" err="1"/>
              <a:t>coepit</a:t>
            </a:r>
            <a:r>
              <a:rPr lang="de-AT" dirty="0"/>
              <a:t> </a:t>
            </a:r>
            <a:r>
              <a:rPr lang="de-AT" dirty="0" err="1"/>
              <a:t>regique</a:t>
            </a:r>
            <a:r>
              <a:rPr lang="de-AT" dirty="0"/>
              <a:t> </a:t>
            </a:r>
            <a:r>
              <a:rPr lang="de-AT" dirty="0" err="1"/>
              <a:t>negabat</a:t>
            </a:r>
            <a:r>
              <a:rPr lang="de-AT" dirty="0"/>
              <a:t> </a:t>
            </a:r>
            <a:r>
              <a:rPr lang="de-AT" dirty="0" err="1"/>
              <a:t>sacra</a:t>
            </a:r>
            <a:r>
              <a:rPr lang="de-AT" dirty="0"/>
              <a:t> </a:t>
            </a:r>
            <a:r>
              <a:rPr lang="de-AT" dirty="0" err="1"/>
              <a:t>caste</a:t>
            </a:r>
            <a:r>
              <a:rPr lang="de-AT" dirty="0"/>
              <a:t> </a:t>
            </a:r>
            <a:r>
              <a:rPr lang="de-AT" dirty="0" err="1"/>
              <a:t>facere</a:t>
            </a:r>
            <a:r>
              <a:rPr lang="de-AT" dirty="0"/>
              <a:t> </a:t>
            </a:r>
            <a:r>
              <a:rPr lang="de-AT" dirty="0" err="1"/>
              <a:t>posse</a:t>
            </a:r>
            <a:r>
              <a:rPr lang="de-AT" dirty="0"/>
              <a:t> </a:t>
            </a:r>
            <a:r>
              <a:rPr lang="de-AT" dirty="0" err="1"/>
              <a:t>eo</a:t>
            </a:r>
            <a:r>
              <a:rPr lang="de-AT" dirty="0"/>
              <a:t>, </a:t>
            </a:r>
            <a:r>
              <a:rPr lang="de-AT" dirty="0" err="1"/>
              <a:t>quod</a:t>
            </a:r>
            <a:r>
              <a:rPr lang="de-AT" dirty="0"/>
              <a:t> in </a:t>
            </a:r>
            <a:r>
              <a:rPr lang="de-AT" dirty="0" err="1"/>
              <a:t>ea</a:t>
            </a:r>
            <a:r>
              <a:rPr lang="de-AT" dirty="0"/>
              <a:t> </a:t>
            </a:r>
            <a:r>
              <a:rPr lang="de-AT" dirty="0" err="1"/>
              <a:t>civitate</a:t>
            </a:r>
            <a:r>
              <a:rPr lang="de-AT" dirty="0"/>
              <a:t> esset </a:t>
            </a:r>
            <a:r>
              <a:rPr lang="de-AT" dirty="0" err="1"/>
              <a:t>mulier</a:t>
            </a:r>
            <a:r>
              <a:rPr lang="de-AT" dirty="0"/>
              <a:t> </a:t>
            </a:r>
            <a:r>
              <a:rPr lang="de-AT" dirty="0" err="1"/>
              <a:t>venefica</a:t>
            </a:r>
            <a:r>
              <a:rPr lang="de-AT" dirty="0"/>
              <a:t> et </a:t>
            </a:r>
            <a:r>
              <a:rPr lang="de-AT" dirty="0" err="1"/>
              <a:t>scelerata</a:t>
            </a:r>
            <a:r>
              <a:rPr lang="de-AT" dirty="0"/>
              <a:t>. Tunc </a:t>
            </a:r>
            <a:r>
              <a:rPr lang="de-AT" dirty="0" err="1"/>
              <a:t>iterum</a:t>
            </a:r>
            <a:r>
              <a:rPr lang="de-AT" dirty="0"/>
              <a:t> </a:t>
            </a:r>
            <a:r>
              <a:rPr lang="de-AT" dirty="0" err="1"/>
              <a:t>exulatur</a:t>
            </a:r>
            <a:r>
              <a:rPr lang="de-AT" dirty="0"/>
              <a:t>. Medea </a:t>
            </a:r>
            <a:r>
              <a:rPr lang="de-AT" dirty="0" err="1"/>
              <a:t>autem</a:t>
            </a:r>
            <a:r>
              <a:rPr lang="de-AT" dirty="0"/>
              <a:t> </a:t>
            </a:r>
            <a:r>
              <a:rPr lang="de-AT" dirty="0" err="1"/>
              <a:t>iunctis</a:t>
            </a:r>
            <a:r>
              <a:rPr lang="de-AT" dirty="0"/>
              <a:t> </a:t>
            </a:r>
            <a:r>
              <a:rPr lang="de-AT" dirty="0" err="1"/>
              <a:t>draconibus</a:t>
            </a:r>
            <a:r>
              <a:rPr lang="de-AT" dirty="0"/>
              <a:t> ab </a:t>
            </a:r>
            <a:r>
              <a:rPr lang="de-AT" dirty="0" err="1"/>
              <a:t>Athenis</a:t>
            </a:r>
            <a:r>
              <a:rPr lang="de-AT" dirty="0"/>
              <a:t> </a:t>
            </a:r>
            <a:r>
              <a:rPr lang="de-AT" dirty="0" err="1"/>
              <a:t>Colchos</a:t>
            </a:r>
            <a:r>
              <a:rPr lang="de-AT" dirty="0"/>
              <a:t> </a:t>
            </a:r>
            <a:r>
              <a:rPr lang="de-AT" dirty="0" err="1"/>
              <a:t>redit</a:t>
            </a:r>
            <a:r>
              <a:rPr lang="de-AT" dirty="0"/>
              <a:t>; </a:t>
            </a:r>
            <a:r>
              <a:rPr lang="de-AT" dirty="0" err="1"/>
              <a:t>quae</a:t>
            </a:r>
            <a:r>
              <a:rPr lang="de-AT" dirty="0"/>
              <a:t> in </a:t>
            </a:r>
            <a:r>
              <a:rPr lang="de-AT" dirty="0" err="1"/>
              <a:t>itinere</a:t>
            </a:r>
            <a:r>
              <a:rPr lang="de-AT" dirty="0"/>
              <a:t> </a:t>
            </a:r>
            <a:r>
              <a:rPr lang="de-AT" dirty="0" err="1"/>
              <a:t>Absoridem</a:t>
            </a:r>
            <a:r>
              <a:rPr lang="de-AT" dirty="0"/>
              <a:t> </a:t>
            </a:r>
            <a:r>
              <a:rPr lang="de-AT" dirty="0" err="1"/>
              <a:t>venit</a:t>
            </a:r>
            <a:r>
              <a:rPr lang="de-AT" dirty="0"/>
              <a:t>, </a:t>
            </a:r>
            <a:r>
              <a:rPr lang="de-AT" dirty="0" err="1"/>
              <a:t>ubi</a:t>
            </a:r>
            <a:r>
              <a:rPr lang="de-AT" dirty="0"/>
              <a:t> </a:t>
            </a:r>
            <a:r>
              <a:rPr lang="de-AT" dirty="0" err="1"/>
              <a:t>frater</a:t>
            </a:r>
            <a:r>
              <a:rPr lang="de-AT" dirty="0"/>
              <a:t> </a:t>
            </a:r>
            <a:r>
              <a:rPr lang="de-AT" dirty="0" err="1"/>
              <a:t>Abysrtus</a:t>
            </a:r>
            <a:r>
              <a:rPr lang="de-AT" dirty="0"/>
              <a:t> </a:t>
            </a:r>
            <a:r>
              <a:rPr lang="de-AT" dirty="0" err="1"/>
              <a:t>sepultus</a:t>
            </a:r>
            <a:r>
              <a:rPr lang="de-AT" dirty="0"/>
              <a:t> </a:t>
            </a:r>
            <a:r>
              <a:rPr lang="de-AT" dirty="0" err="1"/>
              <a:t>erat</a:t>
            </a:r>
            <a:r>
              <a:rPr lang="de-AT" dirty="0"/>
              <a:t>. </a:t>
            </a:r>
            <a:r>
              <a:rPr lang="de-AT" dirty="0" err="1"/>
              <a:t>Ibi</a:t>
            </a:r>
            <a:r>
              <a:rPr lang="de-AT" dirty="0"/>
              <a:t> </a:t>
            </a:r>
            <a:r>
              <a:rPr lang="de-AT" dirty="0" err="1"/>
              <a:t>Absoritani</a:t>
            </a:r>
            <a:r>
              <a:rPr lang="de-AT" dirty="0"/>
              <a:t> </a:t>
            </a:r>
            <a:r>
              <a:rPr lang="de-AT" dirty="0" err="1"/>
              <a:t>serpentium</a:t>
            </a:r>
            <a:r>
              <a:rPr lang="de-AT" dirty="0"/>
              <a:t> </a:t>
            </a:r>
            <a:r>
              <a:rPr lang="de-AT" dirty="0" err="1"/>
              <a:t>multitudini</a:t>
            </a:r>
            <a:r>
              <a:rPr lang="de-AT" dirty="0"/>
              <a:t> </a:t>
            </a:r>
            <a:r>
              <a:rPr lang="de-AT" dirty="0" err="1"/>
              <a:t>resistere</a:t>
            </a:r>
            <a:r>
              <a:rPr lang="de-AT" dirty="0"/>
              <a:t> non </a:t>
            </a:r>
            <a:r>
              <a:rPr lang="de-AT" dirty="0" err="1"/>
              <a:t>poterant</a:t>
            </a:r>
            <a:r>
              <a:rPr lang="de-AT" dirty="0"/>
              <a:t>; Medea </a:t>
            </a:r>
            <a:r>
              <a:rPr lang="de-AT" dirty="0" err="1"/>
              <a:t>autem</a:t>
            </a:r>
            <a:r>
              <a:rPr lang="de-AT" dirty="0"/>
              <a:t> ab </a:t>
            </a:r>
            <a:r>
              <a:rPr lang="de-AT" dirty="0" err="1"/>
              <a:t>eis</a:t>
            </a:r>
            <a:r>
              <a:rPr lang="de-AT" dirty="0"/>
              <a:t> </a:t>
            </a:r>
            <a:r>
              <a:rPr lang="de-AT" dirty="0" err="1"/>
              <a:t>rogata</a:t>
            </a:r>
            <a:r>
              <a:rPr lang="de-AT" dirty="0"/>
              <a:t> </a:t>
            </a:r>
            <a:r>
              <a:rPr lang="de-AT" dirty="0" err="1"/>
              <a:t>lectas</a:t>
            </a:r>
            <a:r>
              <a:rPr lang="de-AT" dirty="0"/>
              <a:t> </a:t>
            </a:r>
            <a:r>
              <a:rPr lang="de-AT" dirty="0" err="1"/>
              <a:t>eas</a:t>
            </a:r>
            <a:r>
              <a:rPr lang="de-AT" dirty="0"/>
              <a:t> in </a:t>
            </a:r>
            <a:r>
              <a:rPr lang="de-AT" dirty="0" err="1"/>
              <a:t>tumulum</a:t>
            </a:r>
            <a:r>
              <a:rPr lang="de-AT" dirty="0"/>
              <a:t> </a:t>
            </a:r>
            <a:r>
              <a:rPr lang="de-AT" dirty="0" err="1"/>
              <a:t>fratris</a:t>
            </a:r>
            <a:r>
              <a:rPr lang="de-AT" dirty="0"/>
              <a:t> </a:t>
            </a:r>
            <a:r>
              <a:rPr lang="de-AT" dirty="0" err="1"/>
              <a:t>coniecit</a:t>
            </a:r>
            <a:r>
              <a:rPr lang="de-AT" dirty="0"/>
              <a:t>, </a:t>
            </a:r>
            <a:r>
              <a:rPr lang="de-AT" dirty="0" err="1"/>
              <a:t>quae</a:t>
            </a:r>
            <a:r>
              <a:rPr lang="de-AT" dirty="0"/>
              <a:t> </a:t>
            </a:r>
            <a:r>
              <a:rPr lang="de-AT" dirty="0" err="1"/>
              <a:t>adhuc</a:t>
            </a:r>
            <a:r>
              <a:rPr lang="de-AT" dirty="0"/>
              <a:t> </a:t>
            </a:r>
            <a:r>
              <a:rPr lang="de-AT" dirty="0" err="1"/>
              <a:t>ibi</a:t>
            </a:r>
            <a:r>
              <a:rPr lang="de-AT" dirty="0"/>
              <a:t> permanentes, si qua </a:t>
            </a:r>
            <a:r>
              <a:rPr lang="de-AT" dirty="0" err="1"/>
              <a:t>autem</a:t>
            </a:r>
            <a:r>
              <a:rPr lang="de-AT" dirty="0"/>
              <a:t> extra </a:t>
            </a:r>
            <a:r>
              <a:rPr lang="de-AT" dirty="0" err="1"/>
              <a:t>tumulum</a:t>
            </a:r>
            <a:r>
              <a:rPr lang="de-AT" dirty="0"/>
              <a:t> </a:t>
            </a:r>
            <a:r>
              <a:rPr lang="de-AT" dirty="0" err="1"/>
              <a:t>exit</a:t>
            </a:r>
            <a:r>
              <a:rPr lang="de-AT" dirty="0"/>
              <a:t>, </a:t>
            </a:r>
            <a:r>
              <a:rPr lang="de-AT" dirty="0" err="1"/>
              <a:t>debitum</a:t>
            </a:r>
            <a:r>
              <a:rPr lang="de-AT" dirty="0"/>
              <a:t> </a:t>
            </a:r>
            <a:r>
              <a:rPr lang="de-AT" dirty="0" err="1"/>
              <a:t>naturae</a:t>
            </a:r>
            <a:r>
              <a:rPr lang="de-AT" dirty="0"/>
              <a:t> </a:t>
            </a:r>
            <a:r>
              <a:rPr lang="de-AT" dirty="0" err="1"/>
              <a:t>persolvit</a:t>
            </a:r>
            <a:r>
              <a:rPr lang="de-AT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8464996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Rezeption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AT" dirty="0" smtClean="0"/>
              <a:t>Antike: Euripides, Ovid (Heroiden und Metamorphosen) , Seneca (Tragödie Medea)</a:t>
            </a:r>
          </a:p>
          <a:p>
            <a:r>
              <a:rPr lang="de-AT" dirty="0" smtClean="0"/>
              <a:t>Grillparzer, Benda , Jean </a:t>
            </a:r>
            <a:r>
              <a:rPr lang="de-AT" dirty="0" err="1" smtClean="0"/>
              <a:t>Anoiulh</a:t>
            </a:r>
            <a:r>
              <a:rPr lang="de-AT" dirty="0" smtClean="0"/>
              <a:t>, Christa Wolf</a:t>
            </a:r>
          </a:p>
          <a:p>
            <a:r>
              <a:rPr lang="de-AT" dirty="0" smtClean="0"/>
              <a:t>Musik: Oper von Cherubini ( Maria </a:t>
            </a:r>
            <a:r>
              <a:rPr lang="de-AT" dirty="0" err="1" smtClean="0"/>
              <a:t>callas</a:t>
            </a:r>
            <a:r>
              <a:rPr lang="de-AT" dirty="0" smtClean="0"/>
              <a:t>)</a:t>
            </a:r>
          </a:p>
          <a:p>
            <a:pPr marL="0" indent="0">
              <a:buNone/>
            </a:pPr>
            <a:r>
              <a:rPr lang="de-AT" dirty="0"/>
              <a:t> </a:t>
            </a:r>
            <a:r>
              <a:rPr lang="de-AT" dirty="0" smtClean="0"/>
              <a:t>     </a:t>
            </a:r>
            <a:r>
              <a:rPr lang="de-AT" dirty="0" err="1" smtClean="0"/>
              <a:t>Pacini</a:t>
            </a:r>
            <a:r>
              <a:rPr lang="de-AT" dirty="0" smtClean="0"/>
              <a:t>, </a:t>
            </a:r>
            <a:r>
              <a:rPr lang="de-AT" dirty="0" err="1" smtClean="0"/>
              <a:t>Mercadante</a:t>
            </a: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 smtClean="0">
                <a:solidFill>
                  <a:srgbClr val="FF0000"/>
                </a:solidFill>
              </a:rPr>
              <a:t>Malerei: </a:t>
            </a:r>
          </a:p>
          <a:p>
            <a:pPr marL="0" indent="0">
              <a:buNone/>
            </a:pPr>
            <a:r>
              <a:rPr lang="de-AT" dirty="0" smtClean="0"/>
              <a:t>William Turner 1828, Eugene Delacroix, Paul </a:t>
            </a:r>
            <a:r>
              <a:rPr lang="de-AT" dirty="0" err="1" smtClean="0"/>
              <a:t>Cesanne</a:t>
            </a:r>
            <a:endParaRPr lang="de-AT" dirty="0" smtClean="0"/>
          </a:p>
          <a:p>
            <a:pPr marL="0" indent="0">
              <a:buNone/>
            </a:pPr>
            <a:r>
              <a:rPr lang="de-AT" b="1" dirty="0" smtClean="0">
                <a:solidFill>
                  <a:srgbClr val="FF0000"/>
                </a:solidFill>
              </a:rPr>
              <a:t>Film:</a:t>
            </a:r>
          </a:p>
          <a:p>
            <a:pPr marL="0" indent="0">
              <a:buNone/>
            </a:pPr>
            <a:r>
              <a:rPr lang="de-AT" dirty="0" smtClean="0"/>
              <a:t>Pasolini : Medea 1969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b="1" dirty="0" smtClean="0">
                <a:solidFill>
                  <a:srgbClr val="FF0000"/>
                </a:solidFill>
              </a:rPr>
              <a:t>Naturwissenschaft: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smtClean="0"/>
              <a:t>Benennung eines Asteroiden nach Medea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213694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774</Words>
  <Application>Microsoft Office PowerPoint</Application>
  <PresentationFormat>Bildschirmpräsentation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Larissa-Design</vt:lpstr>
      <vt:lpstr>MEDEA</vt:lpstr>
      <vt:lpstr>Mythologie</vt:lpstr>
      <vt:lpstr>Mythos</vt:lpstr>
      <vt:lpstr>Mythos- Unglück</vt:lpstr>
      <vt:lpstr>Hygin, Fabulae, Medea</vt:lpstr>
      <vt:lpstr>Hygin, fabulae, Medea Exul</vt:lpstr>
      <vt:lpstr>Folie 7</vt:lpstr>
      <vt:lpstr>Folie 8</vt:lpstr>
      <vt:lpstr>Rezeption</vt:lpstr>
      <vt:lpstr>Seneca  -  Tragödie Medea</vt:lpstr>
      <vt:lpstr>Creon und Medea</vt:lpstr>
      <vt:lpstr>Jason und Medea</vt:lpstr>
      <vt:lpstr>Rache der Medea</vt:lpstr>
      <vt:lpstr>Erfolg der Rache</vt:lpstr>
      <vt:lpstr>Seneca Originaltextsequenzen</vt:lpstr>
      <vt:lpstr>Folie 16</vt:lpstr>
      <vt:lpstr>Folie 17</vt:lpstr>
      <vt:lpstr>Creon-Medea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MEDEA</dc:title>
  <dc:creator>sonja</dc:creator>
  <cp:lastModifiedBy>lehrer</cp:lastModifiedBy>
  <cp:revision>14</cp:revision>
  <dcterms:created xsi:type="dcterms:W3CDTF">2015-02-17T13:24:33Z</dcterms:created>
  <dcterms:modified xsi:type="dcterms:W3CDTF">2015-02-20T10:42:21Z</dcterms:modified>
</cp:coreProperties>
</file>